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377" r:id="rId3"/>
    <p:sldId id="406" r:id="rId4"/>
    <p:sldId id="371" r:id="rId5"/>
    <p:sldId id="378" r:id="rId6"/>
    <p:sldId id="384" r:id="rId7"/>
    <p:sldId id="385" r:id="rId8"/>
    <p:sldId id="386" r:id="rId9"/>
    <p:sldId id="387" r:id="rId10"/>
    <p:sldId id="389" r:id="rId11"/>
    <p:sldId id="390" r:id="rId12"/>
    <p:sldId id="392" r:id="rId13"/>
    <p:sldId id="393" r:id="rId14"/>
    <p:sldId id="394" r:id="rId15"/>
    <p:sldId id="396" r:id="rId16"/>
    <p:sldId id="399" r:id="rId17"/>
    <p:sldId id="400" r:id="rId18"/>
    <p:sldId id="401" r:id="rId19"/>
    <p:sldId id="402" r:id="rId20"/>
    <p:sldId id="403" r:id="rId21"/>
    <p:sldId id="404" r:id="rId22"/>
    <p:sldId id="405" r:id="rId23"/>
    <p:sldId id="407" r:id="rId24"/>
    <p:sldId id="408" r:id="rId25"/>
    <p:sldId id="409" r:id="rId26"/>
    <p:sldId id="410" r:id="rId27"/>
    <p:sldId id="263" r:id="rId28"/>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68929" autoAdjust="0"/>
  </p:normalViewPr>
  <p:slideViewPr>
    <p:cSldViewPr snapToGrid="0">
      <p:cViewPr varScale="1">
        <p:scale>
          <a:sx n="76" d="100"/>
          <a:sy n="76" d="100"/>
        </p:scale>
        <p:origin x="392" y="48"/>
      </p:cViewPr>
      <p:guideLst/>
    </p:cSldViewPr>
  </p:slideViewPr>
  <p:notesTextViewPr>
    <p:cViewPr>
      <p:scale>
        <a:sx n="1" d="1"/>
        <a:sy n="1" d="1"/>
      </p:scale>
      <p:origin x="0" y="0"/>
    </p:cViewPr>
  </p:notesTextViewPr>
  <p:notesViewPr>
    <p:cSldViewPr snapToGrid="0" showGuides="1">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0C2305-3DE4-46A9-9646-80BEAF2377F4}" type="datetimeFigureOut">
              <a:rPr lang="hr-HR" smtClean="0"/>
              <a:t>15.11.2023.</a:t>
            </a:fld>
            <a:endParaRPr lang="hr-H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C14B9F-B354-4A56-98A5-173CFB7DF845}" type="slidenum">
              <a:rPr lang="hr-HR" smtClean="0"/>
              <a:t>‹#›</a:t>
            </a:fld>
            <a:endParaRPr lang="hr-HR"/>
          </a:p>
        </p:txBody>
      </p:sp>
    </p:spTree>
    <p:extLst>
      <p:ext uri="{BB962C8B-B14F-4D97-AF65-F5344CB8AC3E}">
        <p14:creationId xmlns:p14="http://schemas.microsoft.com/office/powerpoint/2010/main" val="1264117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FFB86-6736-4F99-AA90-22B2728275F2}" type="datetimeFigureOut">
              <a:rPr lang="hr-HR" smtClean="0"/>
              <a:t>15.11.2023.</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4DC43-EAEA-4E84-9104-B61642BC78F0}" type="slidenum">
              <a:rPr lang="hr-HR" smtClean="0"/>
              <a:t>‹#›</a:t>
            </a:fld>
            <a:endParaRPr lang="hr-HR"/>
          </a:p>
        </p:txBody>
      </p:sp>
    </p:spTree>
    <p:extLst>
      <p:ext uri="{BB962C8B-B14F-4D97-AF65-F5344CB8AC3E}">
        <p14:creationId xmlns:p14="http://schemas.microsoft.com/office/powerpoint/2010/main" val="4141509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Čemu služe karte potresnog rizika?</a:t>
            </a:r>
          </a:p>
        </p:txBody>
      </p:sp>
      <p:sp>
        <p:nvSpPr>
          <p:cNvPr id="4" name="Slide Number Placeholder 3"/>
          <p:cNvSpPr>
            <a:spLocks noGrp="1"/>
          </p:cNvSpPr>
          <p:nvPr>
            <p:ph type="sldNum" sz="quarter" idx="5"/>
          </p:nvPr>
        </p:nvSpPr>
        <p:spPr/>
        <p:txBody>
          <a:bodyPr/>
          <a:lstStyle/>
          <a:p>
            <a:fld id="{3444DC43-EAEA-4E84-9104-B61642BC78F0}" type="slidenum">
              <a:rPr lang="hr-HR" smtClean="0"/>
              <a:t>3</a:t>
            </a:fld>
            <a:endParaRPr lang="hr-HR"/>
          </a:p>
        </p:txBody>
      </p:sp>
    </p:spTree>
    <p:extLst>
      <p:ext uri="{BB962C8B-B14F-4D97-AF65-F5344CB8AC3E}">
        <p14:creationId xmlns:p14="http://schemas.microsoft.com/office/powerpoint/2010/main" val="1262437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Model izloženosti zgrada sadrži podatke o konstrukciji zgrada. Ti podaci su ključni za provedbu procjene potresnog rizika, pa prema tome o njihovoj kvaliteti uvelike ovisi i razina kvalitete rezultata proračuna potresnog rizika za promatrano područje. Da bi se izradio model izloženosti zgrada za područje nekog grada, potrebno je prikupiti ključne podatke, a to su: materijal i tip konstrukcije zgrade, godina izgradnje,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katnost</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namjena zgrade (stambena, obrazovna, poslovna itd.), razina duktilnosti konstrukcije itd. Kombinacijom atributa određuje se tipologija zgrada, pa se prema tome u konačnici svakoj zgradi pridružuje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taksonomijska</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oznaka prema njenim atributima u skladu s GEM taksonomijom</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14</a:t>
            </a:fld>
            <a:endParaRPr lang="hr-HR"/>
          </a:p>
        </p:txBody>
      </p:sp>
    </p:spTree>
    <p:extLst>
      <p:ext uri="{BB962C8B-B14F-4D97-AF65-F5344CB8AC3E}">
        <p14:creationId xmlns:p14="http://schemas.microsoft.com/office/powerpoint/2010/main" val="363944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Model izloženosti zgrada sadrži podatke o konstrukciji zgrada. Ti podaci su ključni za provedbu procjene potresnog rizika, pa prema tome o njihovoj kvaliteti uvelike ovisi i razina kvalitete rezultata proračuna potresnog rizika za promatrano područje. Da bi se izradio model izloženosti zgrada za područje nekog grada, potrebno je prikupiti ključne podatke, a to su: materijal i tip konstrukcije zgrade, godina izgradnje,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katnost</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namjena zgrade (stambena, obrazovna, poslovna itd.), razina duktilnosti konstrukcije itd. Kombinacijom atributa određuje se tipologija zgrada, pa se prema tome u konačnici svakoj zgradi pridružuje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taksonomijska</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oznaka prema njenim atributima u skladu s GEM taksonomijom</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15</a:t>
            </a:fld>
            <a:endParaRPr lang="hr-HR"/>
          </a:p>
        </p:txBody>
      </p:sp>
    </p:spTree>
    <p:extLst>
      <p:ext uri="{BB962C8B-B14F-4D97-AF65-F5344CB8AC3E}">
        <p14:creationId xmlns:p14="http://schemas.microsoft.com/office/powerpoint/2010/main" val="1758586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Model izloženosti zgrada sadrži podatke o konstrukciji zgrada. Ti podaci su ključni za provedbu procjene potresnog rizika, pa prema tome o njihovoj kvaliteti uvelike ovisi i razina kvalitete rezultata proračuna potresnog rizika za promatrano područje. Da bi se izradio model izloženosti zgrada za područje nekog grada, potrebno je prikupiti ključne podatke, a to su: materijal i tip konstrukcije zgrade, godina izgradnje,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katnost</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namjena zgrade (stambena, obrazovna, poslovna itd.), razina duktilnosti konstrukcije itd. Kombinacijom atributa određuje se tipologija zgrada, pa se prema tome u konačnici svakoj zgradi pridružuje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taksonomijska</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oznaka prema njenim atributima u skladu s GEM taksonomijom</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16</a:t>
            </a:fld>
            <a:endParaRPr lang="hr-HR"/>
          </a:p>
        </p:txBody>
      </p:sp>
    </p:spTree>
    <p:extLst>
      <p:ext uri="{BB962C8B-B14F-4D97-AF65-F5344CB8AC3E}">
        <p14:creationId xmlns:p14="http://schemas.microsoft.com/office/powerpoint/2010/main" val="259815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1" dirty="0">
                <a:effectLst/>
                <a:latin typeface="Times" panose="02020603050405020304" pitchFamily="18" charset="0"/>
                <a:ea typeface="Times New Roman" panose="02020603050405020304" pitchFamily="18" charset="0"/>
                <a:cs typeface="Times New Roman" panose="02020603050405020304" pitchFamily="18" charset="0"/>
              </a:rPr>
              <a:t>Ekonomska izloženost </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sadrži podatke o vrijednosti koja se obično izražava cijenom koštanja zamjenske zgrade (obično po m</a:t>
            </a:r>
            <a:r>
              <a:rPr lang="hr-HR" sz="1800" baseline="30000" dirty="0">
                <a:effectLst/>
                <a:latin typeface="Times" panose="02020603050405020304" pitchFamily="18" charset="0"/>
                <a:ea typeface="Times New Roman" panose="02020603050405020304" pitchFamily="18" charset="0"/>
                <a:cs typeface="Times New Roman" panose="02020603050405020304" pitchFamily="18" charset="0"/>
              </a:rPr>
              <a:t>2</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odnosno, vrijednosti zamjenske cijene. </a:t>
            </a:r>
          </a:p>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Karte kojima se ukazuje na ekonomski izloženije dijelove promatranog područja jesu karte koje prikazuju prostornu raspodjelu ukupne izložene ekonomske vrijednost zgrada za neko područje, a dobiva se množenjem ukupne izložene površine zgrada s vrijednosti jedinične zamjenske cijene.</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17</a:t>
            </a:fld>
            <a:endParaRPr lang="hr-HR"/>
          </a:p>
        </p:txBody>
      </p:sp>
    </p:spTree>
    <p:extLst>
      <p:ext uri="{BB962C8B-B14F-4D97-AF65-F5344CB8AC3E}">
        <p14:creationId xmlns:p14="http://schemas.microsoft.com/office/powerpoint/2010/main" val="2454070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1" dirty="0">
                <a:effectLst/>
                <a:latin typeface="Times" panose="02020603050405020304" pitchFamily="18" charset="0"/>
                <a:ea typeface="Times New Roman" panose="02020603050405020304" pitchFamily="18" charset="0"/>
                <a:cs typeface="Times New Roman" panose="02020603050405020304" pitchFamily="18" charset="0"/>
              </a:rPr>
              <a:t>Ekonomska izloženost </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sadrži podatke o vrijednosti koja se obično izražava cijenom koštanja zamjenske zgrade (obično po m</a:t>
            </a:r>
            <a:r>
              <a:rPr lang="hr-HR" sz="1800" baseline="30000" dirty="0">
                <a:effectLst/>
                <a:latin typeface="Times" panose="02020603050405020304" pitchFamily="18" charset="0"/>
                <a:ea typeface="Times New Roman" panose="02020603050405020304" pitchFamily="18" charset="0"/>
                <a:cs typeface="Times New Roman" panose="02020603050405020304" pitchFamily="18" charset="0"/>
              </a:rPr>
              <a:t>2</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odnosno, vrijednosti zamjenske cijene. </a:t>
            </a:r>
          </a:p>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Karte kojima se ukazuje na ekonomski izloženije dijelove promatranog područja jesu karte koje prikazuju prostornu raspodjelu ukupne izložene ekonomske vrijednost zgrada za neko područje, a dobiva se množenjem ukupne izložene površine zgrada s vrijednosti jedinične zamjenske cijene.</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18</a:t>
            </a:fld>
            <a:endParaRPr lang="hr-HR"/>
          </a:p>
        </p:txBody>
      </p:sp>
    </p:spTree>
    <p:extLst>
      <p:ext uri="{BB962C8B-B14F-4D97-AF65-F5344CB8AC3E}">
        <p14:creationId xmlns:p14="http://schemas.microsoft.com/office/powerpoint/2010/main" val="1980598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b="1" dirty="0">
                <a:effectLst/>
                <a:latin typeface="Times" panose="02020603050405020304" pitchFamily="18" charset="0"/>
                <a:ea typeface="Times New Roman" panose="02020603050405020304" pitchFamily="18" charset="0"/>
                <a:cs typeface="Times New Roman" panose="02020603050405020304" pitchFamily="18" charset="0"/>
              </a:rPr>
              <a:t>Ekonomska izloženost </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sadrži podatke o vrijednosti koja se obično izražava cijenom koštanja zamjenske zgrade (obično po m</a:t>
            </a:r>
            <a:r>
              <a:rPr lang="hr-HR" sz="1800" baseline="30000" dirty="0">
                <a:effectLst/>
                <a:latin typeface="Times" panose="02020603050405020304" pitchFamily="18" charset="0"/>
                <a:ea typeface="Times New Roman" panose="02020603050405020304" pitchFamily="18" charset="0"/>
                <a:cs typeface="Times New Roman" panose="02020603050405020304" pitchFamily="18" charset="0"/>
              </a:rPr>
              <a:t>2</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odnosno, vrijednosti zamjenske cijene. </a:t>
            </a:r>
          </a:p>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Karte kojima se ukazuje na ekonomski izloženije dijelove promatranog područja jesu karte koje prikazuju prostornu raspodjelu ukupne izložene ekonomske vrijednost zgrada za neko područje, a dobiva se množenjem ukupne izložene površine zgrada s vrijednosti jedinične zamjenske cijene.</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19</a:t>
            </a:fld>
            <a:endParaRPr lang="hr-HR"/>
          </a:p>
        </p:txBody>
      </p:sp>
    </p:spTree>
    <p:extLst>
      <p:ext uri="{BB962C8B-B14F-4D97-AF65-F5344CB8AC3E}">
        <p14:creationId xmlns:p14="http://schemas.microsoft.com/office/powerpoint/2010/main" val="326204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00" dirty="0">
                <a:effectLst/>
                <a:latin typeface="Arial" panose="020B0604020202020204" pitchFamily="34" charset="0"/>
                <a:ea typeface="Calibri" panose="020F0502020204030204" pitchFamily="34" charset="0"/>
                <a:cs typeface="Arial" panose="020B0604020202020204" pitchFamily="34" charset="0"/>
              </a:rPr>
              <a:t>., već ga se ovdje prikazuje kao primjer prikazivanja raspodjele broja oštećenih i srušenih zgrada agregiranog po mjesnim odborima.</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20</a:t>
            </a:fld>
            <a:endParaRPr lang="hr-HR"/>
          </a:p>
        </p:txBody>
      </p:sp>
    </p:spTree>
    <p:extLst>
      <p:ext uri="{BB962C8B-B14F-4D97-AF65-F5344CB8AC3E}">
        <p14:creationId xmlns:p14="http://schemas.microsoft.com/office/powerpoint/2010/main" val="897498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Posljedice nekog potresnog događaja na izloženo stanovništvo iskazuje se procijenjenim brojem ljudi na više razina, primjerice, broj smrtno stradali ili onih koji će trebati zatražiti hitnu medicinsku pomoć zbog težih ozljeda. Kod određivanja ovog broja u proračunu bi se trebalo razmotriti broj korisnika na razini svake zgrade i s pretpostavkama o određenom dobu dana u kojem se dogodio potres (tijekom dana ili tijekom noći), zatim razred (klasu) zgrade, intenzitet potresa, te je potrebno uključiti kao ulazni model i model posljedica.</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21</a:t>
            </a:fld>
            <a:endParaRPr lang="hr-HR"/>
          </a:p>
        </p:txBody>
      </p:sp>
    </p:spTree>
    <p:extLst>
      <p:ext uri="{BB962C8B-B14F-4D97-AF65-F5344CB8AC3E}">
        <p14:creationId xmlns:p14="http://schemas.microsoft.com/office/powerpoint/2010/main" val="1552518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600"/>
              </a:spcAft>
            </a:pPr>
            <a:r>
              <a:rPr lang="hr-HR" sz="1800" dirty="0">
                <a:effectLst/>
                <a:latin typeface="Times" panose="02020603050405020304" pitchFamily="18" charset="0"/>
                <a:ea typeface="Times New Roman" panose="02020603050405020304" pitchFamily="18" charset="0"/>
                <a:cs typeface="Times New Roman" panose="02020603050405020304" pitchFamily="18" charset="0"/>
              </a:rPr>
              <a:t>Slično prikazivanjima kartama raspodjele oštećenja zgrada, objašnjenima u poglavlju 4.3.1., i za karte raspodjele ekonomskih gubitaka moguće je prikazati gubitke prema određenoj tipologiji zgrade, odnosno, razredu oštetljivosti ili je je moguće prikazivanje karte agregiranih gubitaka unutar određenih administrativnih granica (županiji, općini, gradskoj četvrti i mjesnom odboru), a bojama se pokušavaju naglasiti područja s većim gubicima, odnosno, većim potresnim rizikom u odnosu na ostala područja te se obično prikazuju tamnijim nijansama boja ili žarkijim bojama. Karte gubitaka dobivenih proračunom procjene rizika u OpenQuake programskom paketu za područje države Ekvador te za povratno razdoblje od 475 godina prikazane su točkasto za izdvojenu jednu klasu zgrade (jednu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taksonomijsku</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klasu) (slika 4.18.a) dok je primjer prosječnih godišnjih gubitaka agregiranih unutar administrativnih granica, po općinama, prikazan na primjeru na slici 4.18.b. </a:t>
            </a: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DA06FD-1DE2-454F-AF53-06071D4E62D0}" type="slidenum">
              <a:rPr lang="hr-HR" smtClean="0"/>
              <a:t>22</a:t>
            </a:fld>
            <a:endParaRPr lang="hr-HR"/>
          </a:p>
        </p:txBody>
      </p:sp>
    </p:spTree>
    <p:extLst>
      <p:ext uri="{BB962C8B-B14F-4D97-AF65-F5344CB8AC3E}">
        <p14:creationId xmlns:p14="http://schemas.microsoft.com/office/powerpoint/2010/main" val="242737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Posljedice nekog potresnog događaja na izloženo stanovništvo iskazuje se procijenjenim brojem ljudi na više razina, primjerice, broj smrtno stradali ili onih koji će trebati zatražiti hitnu medicinsku pomoć zbog težih ozljeda. Kod određivanja ovog broja u proračunu bi se trebalo razmotriti broj korisnika na razini svake zgrade i s pretpostavkama o određenom dobu dana u kojem se dogodio potres (tijekom dana ili tijekom noći), zatim razred (klasu) zgrade, intenzitet potresa, te je potrebno uključiti kao ulazni model i model posljedica.</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23</a:t>
            </a:fld>
            <a:endParaRPr lang="hr-HR"/>
          </a:p>
        </p:txBody>
      </p:sp>
    </p:spTree>
    <p:extLst>
      <p:ext uri="{BB962C8B-B14F-4D97-AF65-F5344CB8AC3E}">
        <p14:creationId xmlns:p14="http://schemas.microsoft.com/office/powerpoint/2010/main" val="3036300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određenu povezanost između tih slojeva tzv. „scenarijima događaja“, odnosno, lokalnog potresnog hazarda za promatrano područje. Primjer dijagrama toka postupka procjene potresnog rizika kojim se računa gubitak nastao materijalnom (fizičkom) štetom na fondu zgrada uslijed nekog potresnog događaja prikazan je nizom slojeva/karata na slici 2.2.</a:t>
            </a:r>
            <a:endParaRPr lang="hr-HR"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4</a:t>
            </a:fld>
            <a:endParaRPr lang="hr-HR"/>
          </a:p>
        </p:txBody>
      </p:sp>
    </p:spTree>
    <p:extLst>
      <p:ext uri="{BB962C8B-B14F-4D97-AF65-F5344CB8AC3E}">
        <p14:creationId xmlns:p14="http://schemas.microsoft.com/office/powerpoint/2010/main" val="276121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buFont typeface="Symbol" panose="05050102010706020507" pitchFamily="18" charset="2"/>
              <a:buChar char=""/>
            </a:pPr>
            <a:r>
              <a:rPr lang="hr-HR" sz="1800" dirty="0">
                <a:effectLst/>
                <a:latin typeface="Times" panose="02020603050405020304" pitchFamily="18" charset="0"/>
                <a:ea typeface="Times New Roman" panose="02020603050405020304" pitchFamily="18" charset="0"/>
                <a:cs typeface="Times New Roman" panose="02020603050405020304" pitchFamily="18" charset="0"/>
              </a:rPr>
              <a:t>Opće informacije o promatranom potresnom događaju kao što su naziv, lokacija i magnituda.</a:t>
            </a: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r-HR" sz="1800" dirty="0">
                <a:effectLst/>
                <a:latin typeface="Times" panose="02020603050405020304" pitchFamily="18" charset="0"/>
                <a:ea typeface="Times New Roman" panose="02020603050405020304" pitchFamily="18" charset="0"/>
                <a:cs typeface="Times New Roman" panose="02020603050405020304" pitchFamily="18" charset="0"/>
              </a:rPr>
              <a:t>Glavne informacije o izloženom fondu zgrada, stanovništva i ekonomskoj vrijednosti dajući informacije o ukupnom broju stanovnika, ukupnom broju zgrada (po različitim sektorima) i izloženoj gospodarskoj vrijednosti. </a:t>
            </a: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r-HR" sz="1800" dirty="0">
                <a:effectLst/>
                <a:latin typeface="Times" panose="02020603050405020304" pitchFamily="18" charset="0"/>
                <a:ea typeface="Times New Roman" panose="02020603050405020304" pitchFamily="18" charset="0"/>
                <a:cs typeface="Times New Roman" panose="02020603050405020304" pitchFamily="18" charset="0"/>
              </a:rPr>
              <a:t>Karta srušenih zgrada koja pokazuje raspodjelu srušenih zgrada po pojedinim dijelovima grada, a s crvenom bojom označene su najugroženiji dijelovi. </a:t>
            </a: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r-HR" sz="1800" dirty="0">
                <a:effectLst/>
                <a:latin typeface="Times" panose="02020603050405020304" pitchFamily="18" charset="0"/>
                <a:ea typeface="Times New Roman" panose="02020603050405020304" pitchFamily="18" charset="0"/>
                <a:cs typeface="Times New Roman" panose="02020603050405020304" pitchFamily="18" charset="0"/>
              </a:rPr>
              <a:t>Pregled najugroženijih dijelova predstavlja tablicu dijelova grada koje je potresni događaj najviše pogodio, prema prosječnom indeksu štete dobivenom iz svih mogućih scenarija potresa. Ova tablica ističe glavne potresne indikatore: prosječan broj smrtno stradalih, prosječan broj ozlijeđenih osoba i prosječne ekonomske gubitke. </a:t>
            </a: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hr-HR" sz="1800" dirty="0">
                <a:effectLst/>
                <a:latin typeface="Times" panose="02020603050405020304" pitchFamily="18" charset="0"/>
                <a:ea typeface="Times New Roman" panose="02020603050405020304" pitchFamily="18" charset="0"/>
                <a:cs typeface="Times New Roman" panose="02020603050405020304" pitchFamily="18" charset="0"/>
              </a:rPr>
              <a:t>Razmjeri posljedica za područje cijelog grada daje informaciju o ukupnom utjecaju potresnog događaja na području cijelog grada. Ukupne podaci ne predstavljaju jedan (apsolutni) rezultat, već je to očekivana vrijednosti dobivena iz niza mogućih scenarija.</a:t>
            </a: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DA06FD-1DE2-454F-AF53-06071D4E62D0}" type="slidenum">
              <a:rPr lang="hr-HR" smtClean="0"/>
              <a:t>24</a:t>
            </a:fld>
            <a:endParaRPr lang="hr-HR"/>
          </a:p>
        </p:txBody>
      </p:sp>
    </p:spTree>
    <p:extLst>
      <p:ext uri="{BB962C8B-B14F-4D97-AF65-F5344CB8AC3E}">
        <p14:creationId xmlns:p14="http://schemas.microsoft.com/office/powerpoint/2010/main" val="3228078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buFont typeface="Symbol" panose="05050102010706020507" pitchFamily="18" charset="2"/>
              <a:buChar char=""/>
            </a:pPr>
            <a:r>
              <a:rPr lang="hr-HR" sz="1800" dirty="0">
                <a:effectLst/>
                <a:latin typeface="Times" panose="02020603050405020304" pitchFamily="18" charset="0"/>
                <a:ea typeface="Times New Roman" panose="02020603050405020304" pitchFamily="18" charset="0"/>
                <a:cs typeface="Times New Roman" panose="02020603050405020304" pitchFamily="18" charset="0"/>
              </a:rPr>
              <a:t>Opće informacije o promatranom potresnom događaju kao što su naziv, lokacija i magnituda.</a:t>
            </a: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r-HR" sz="1800" dirty="0">
                <a:effectLst/>
                <a:latin typeface="Times" panose="02020603050405020304" pitchFamily="18" charset="0"/>
                <a:ea typeface="Times New Roman" panose="02020603050405020304" pitchFamily="18" charset="0"/>
                <a:cs typeface="Times New Roman" panose="02020603050405020304" pitchFamily="18" charset="0"/>
              </a:rPr>
              <a:t>Glavne informacije o izloženom fondu zgrada, stanovništva i ekonomskoj vrijednosti dajući informacije o ukupnom broju stanovnika, ukupnom broju zgrada (po različitim sektorima) i izloženoj gospodarskoj vrijednosti. </a:t>
            </a: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r-HR" sz="1800" dirty="0">
                <a:effectLst/>
                <a:latin typeface="Times" panose="02020603050405020304" pitchFamily="18" charset="0"/>
                <a:ea typeface="Times New Roman" panose="02020603050405020304" pitchFamily="18" charset="0"/>
                <a:cs typeface="Times New Roman" panose="02020603050405020304" pitchFamily="18" charset="0"/>
              </a:rPr>
              <a:t>Karta srušenih zgrada koja pokazuje raspodjelu vjerojatnog broja srušenih zgrada po pojedinim dijelovima grada, a s crvenom bojom označene su najugroženiji dijelovi. </a:t>
            </a: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r-HR" sz="1800" dirty="0">
                <a:effectLst/>
                <a:latin typeface="Times" panose="02020603050405020304" pitchFamily="18" charset="0"/>
                <a:ea typeface="Times New Roman" panose="02020603050405020304" pitchFamily="18" charset="0"/>
                <a:cs typeface="Times New Roman" panose="02020603050405020304" pitchFamily="18" charset="0"/>
              </a:rPr>
              <a:t>Pregled najugroženijih dijelova predstavlja tablicu dijelova grada s najvećim rizikom, prema prosječnom indeksu štete dobivenom iz svih mogućih scenarija potresa. Ova tablica ističe glavne potresne indikatore: broj izloženog broj smrtno stradalih, prosječan broj ozlijeđenih osoba i prosječne ekonomske gubitke. </a:t>
            </a: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r-HR" sz="1800" dirty="0">
                <a:effectLst/>
                <a:latin typeface="Times" panose="02020603050405020304" pitchFamily="18" charset="0"/>
                <a:ea typeface="Times New Roman" panose="02020603050405020304" pitchFamily="18" charset="0"/>
                <a:cs typeface="Times New Roman" panose="02020603050405020304" pitchFamily="18" charset="0"/>
              </a:rPr>
              <a:t>Rizik na godišnjoj razini po tipologiji zgrada koji daje podatke o broja smrtno stradali, broj srušenih zgrada te ekonomskih gubitaka.</a:t>
            </a: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hr-HR" sz="1800" dirty="0">
                <a:effectLst/>
                <a:latin typeface="Times" panose="02020603050405020304" pitchFamily="18" charset="0"/>
                <a:ea typeface="Times New Roman" panose="02020603050405020304" pitchFamily="18" charset="0"/>
                <a:cs typeface="Times New Roman" panose="02020603050405020304" pitchFamily="18" charset="0"/>
              </a:rPr>
              <a:t>Rizik u određenom povratnom periodu u godinama (50, 100, 200, 500 i 1000) pokazujući broj poginulih, broj srušenih zgrada i ekonomskih gubitaka.</a:t>
            </a: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DA06FD-1DE2-454F-AF53-06071D4E62D0}" type="slidenum">
              <a:rPr lang="hr-HR" smtClean="0"/>
              <a:t>25</a:t>
            </a:fld>
            <a:endParaRPr lang="hr-HR"/>
          </a:p>
        </p:txBody>
      </p:sp>
    </p:spTree>
    <p:extLst>
      <p:ext uri="{BB962C8B-B14F-4D97-AF65-F5344CB8AC3E}">
        <p14:creationId xmlns:p14="http://schemas.microsoft.com/office/powerpoint/2010/main" val="3616090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600"/>
              </a:spcAft>
            </a:pPr>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DA06FD-1DE2-454F-AF53-06071D4E62D0}" type="slidenum">
              <a:rPr lang="hr-HR" smtClean="0"/>
              <a:t>26</a:t>
            </a:fld>
            <a:endParaRPr lang="hr-HR"/>
          </a:p>
        </p:txBody>
      </p:sp>
    </p:spTree>
    <p:extLst>
      <p:ext uri="{BB962C8B-B14F-4D97-AF65-F5344CB8AC3E}">
        <p14:creationId xmlns:p14="http://schemas.microsoft.com/office/powerpoint/2010/main" val="2727633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baze podataka u tabličnom obliku, gdje svaki red tablice (vidi primjer u tablici 2.1.) predstavlja neki objekt (entitet), odnosno, u ovom slučaju pojedinu zgradu</a:t>
            </a:r>
            <a:endParaRPr lang="en-US" dirty="0"/>
          </a:p>
        </p:txBody>
      </p:sp>
      <p:sp>
        <p:nvSpPr>
          <p:cNvPr id="4" name="Slide Number Placeholder 3"/>
          <p:cNvSpPr>
            <a:spLocks noGrp="1"/>
          </p:cNvSpPr>
          <p:nvPr>
            <p:ph type="sldNum" sz="quarter" idx="5"/>
          </p:nvPr>
        </p:nvSpPr>
        <p:spPr/>
        <p:txBody>
          <a:bodyPr/>
          <a:lstStyle/>
          <a:p>
            <a:fld id="{A2DA06FD-1DE2-454F-AF53-06071D4E62D0}" type="slidenum">
              <a:rPr lang="hr-HR" smtClean="0"/>
              <a:t>5</a:t>
            </a:fld>
            <a:endParaRPr lang="hr-HR"/>
          </a:p>
        </p:txBody>
      </p:sp>
    </p:spTree>
    <p:extLst>
      <p:ext uri="{BB962C8B-B14F-4D97-AF65-F5344CB8AC3E}">
        <p14:creationId xmlns:p14="http://schemas.microsoft.com/office/powerpoint/2010/main" val="3815783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just">
              <a:lnSpc>
                <a:spcPct val="114000"/>
              </a:lnSpc>
            </a:pPr>
            <a:r>
              <a:rPr lang="hr-HR" sz="1200" b="1" dirty="0">
                <a:latin typeface="Arial" panose="020B0604020202020204" pitchFamily="34" charset="0"/>
                <a:cs typeface="Arial" panose="020B0604020202020204" pitchFamily="34" charset="0"/>
              </a:rPr>
              <a:t>Prikupljanje podataka </a:t>
            </a:r>
            <a:r>
              <a:rPr lang="hr-HR" sz="1200" dirty="0">
                <a:latin typeface="Arial" panose="020B0604020202020204" pitchFamily="34" charset="0"/>
                <a:cs typeface="Arial" panose="020B0604020202020204" pitchFamily="34" charset="0"/>
              </a:rPr>
              <a:t>o zgradama za izradu modela izloženosti zgrada i ostale infrastrukture na osobnom računalu ili izravno na terenu.</a:t>
            </a:r>
          </a:p>
          <a:p>
            <a:pPr lvl="1" algn="just">
              <a:lnSpc>
                <a:spcPct val="115000"/>
              </a:lnSpc>
              <a:spcBef>
                <a:spcPts val="600"/>
              </a:spcBef>
            </a:pPr>
            <a:r>
              <a:rPr lang="hr-HR" sz="1200" b="1" dirty="0">
                <a:effectLst/>
                <a:latin typeface="Arial" panose="020B0604020202020204" pitchFamily="34" charset="0"/>
                <a:ea typeface="Times New Roman" panose="02020603050405020304" pitchFamily="18" charset="0"/>
                <a:cs typeface="Arial" panose="020B0604020202020204" pitchFamily="34" charset="0"/>
              </a:rPr>
              <a:t>Prikaz ulaznih modela za proračun potresnog rizika</a:t>
            </a:r>
            <a:r>
              <a:rPr lang="hr-HR" sz="1200" dirty="0">
                <a:effectLst/>
                <a:latin typeface="Arial" panose="020B0604020202020204" pitchFamily="34" charset="0"/>
                <a:ea typeface="Times New Roman" panose="02020603050405020304" pitchFamily="18" charset="0"/>
                <a:cs typeface="Arial" panose="020B0604020202020204" pitchFamily="34" charset="0"/>
              </a:rPr>
              <a:t> u obliku karata potresne opasnosti i modela izloženosti.</a:t>
            </a:r>
            <a:endParaRPr lang="hr-HR" sz="1200" dirty="0">
              <a:latin typeface="Arial" panose="020B0604020202020204" pitchFamily="34" charset="0"/>
              <a:ea typeface="Times New Roman" panose="02020603050405020304" pitchFamily="18" charset="0"/>
              <a:cs typeface="Arial" panose="020B0604020202020204" pitchFamily="34" charset="0"/>
            </a:endParaRPr>
          </a:p>
          <a:p>
            <a:pPr lvl="1" algn="just">
              <a:lnSpc>
                <a:spcPct val="115000"/>
              </a:lnSpc>
              <a:spcBef>
                <a:spcPts val="600"/>
              </a:spcBef>
            </a:pPr>
            <a:r>
              <a:rPr lang="hr-HR" sz="1200" b="1" dirty="0">
                <a:effectLst/>
                <a:latin typeface="Arial" panose="020B0604020202020204" pitchFamily="34" charset="0"/>
                <a:ea typeface="Times New Roman" panose="02020603050405020304" pitchFamily="18" charset="0"/>
                <a:cs typeface="Arial" panose="020B0604020202020204" pitchFamily="34" charset="0"/>
              </a:rPr>
              <a:t>Prikazivanje rezultata proračuna potresnog rizika</a:t>
            </a:r>
            <a:r>
              <a:rPr lang="hr-HR" sz="1200" dirty="0">
                <a:effectLst/>
                <a:latin typeface="Arial" panose="020B0604020202020204" pitchFamily="34" charset="0"/>
                <a:ea typeface="Times New Roman" panose="02020603050405020304" pitchFamily="18" charset="0"/>
                <a:cs typeface="Arial" panose="020B0604020202020204" pitchFamily="34" charset="0"/>
              </a:rPr>
              <a:t> na kartama.</a:t>
            </a:r>
          </a:p>
          <a:p>
            <a:pPr lvl="1" algn="just">
              <a:lnSpc>
                <a:spcPct val="115000"/>
              </a:lnSpc>
              <a:spcBef>
                <a:spcPts val="600"/>
              </a:spcBef>
            </a:pPr>
            <a:r>
              <a:rPr lang="hr-HR"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Korištenje različitih programskih skripti</a:t>
            </a:r>
            <a:r>
              <a:rPr lang="hr-HR"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za automatizirani postupak prikazivanja rezultata na kartama, proračuna potresnog hazarda, obrade prikupljenih podataka unutar modela izloženosti te proračuna potresnog rizika.</a:t>
            </a:r>
            <a:endParaRPr lang="en-GB" sz="1200" dirty="0">
              <a:effectLst/>
            </a:endParaRPr>
          </a:p>
          <a:p>
            <a:endParaRPr lang="hr-HR" dirty="0"/>
          </a:p>
        </p:txBody>
      </p:sp>
      <p:sp>
        <p:nvSpPr>
          <p:cNvPr id="4" name="Slide Number Placeholder 3"/>
          <p:cNvSpPr>
            <a:spLocks noGrp="1"/>
          </p:cNvSpPr>
          <p:nvPr>
            <p:ph type="sldNum" sz="quarter" idx="5"/>
          </p:nvPr>
        </p:nvSpPr>
        <p:spPr/>
        <p:txBody>
          <a:bodyPr/>
          <a:lstStyle/>
          <a:p>
            <a:fld id="{3444DC43-EAEA-4E84-9104-B61642BC78F0}" type="slidenum">
              <a:rPr lang="hr-HR" smtClean="0"/>
              <a:t>6</a:t>
            </a:fld>
            <a:endParaRPr lang="hr-HR"/>
          </a:p>
        </p:txBody>
      </p:sp>
    </p:spTree>
    <p:extLst>
      <p:ext uri="{BB962C8B-B14F-4D97-AF65-F5344CB8AC3E}">
        <p14:creationId xmlns:p14="http://schemas.microsoft.com/office/powerpoint/2010/main" val="344660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Calibri Light" panose="020F0302020204030204" pitchFamily="34" charset="0"/>
                <a:ea typeface="Calibri" panose="020F0502020204030204" pitchFamily="34" charset="0"/>
                <a:cs typeface="Arial" panose="020B0604020202020204" pitchFamily="34" charset="0"/>
              </a:rPr>
              <a:t>Navedena dva modula zajedno se sastoje od niza kalkulatora za proračun procjene ljudskih i ekonomskih gubitka za izloženi fond zgrada u promatranom području uzimajući pritom u obzir zadani scenarij potresnog događaja ili vjerojatnost svih mogućih potresnih događaja koji se mogu dogoditi unutar promatranog područja za određen vremenski interval. Rezultati proračuna oba navedena modula su podaci pripremljeni u obliku tablica za prikazivanje na kartama distribuirani u odnosu na neki određeni atribut.</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7</a:t>
            </a:fld>
            <a:endParaRPr lang="hr-HR"/>
          </a:p>
        </p:txBody>
      </p:sp>
    </p:spTree>
    <p:extLst>
      <p:ext uri="{BB962C8B-B14F-4D97-AF65-F5344CB8AC3E}">
        <p14:creationId xmlns:p14="http://schemas.microsoft.com/office/powerpoint/2010/main" val="3253439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Model izloženosti zgrada sadrži podatke o konstrukciji zgrada. Ti podaci su ključni za provedbu procjene potresnog rizika, pa prema tome o njihovoj kvaliteti uvelike ovisi i razina kvalitete rezultata proračuna potresnog rizika za promatrano područje. Da bi se izradio model izloženosti zgrada za područje nekog grada, potrebno je prikupiti ključne podatke, a to su: materijal i tip konstrukcije zgrade, godina izgradnje,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katnost</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namjena zgrade (stambena, obrazovna, poslovna itd.), razina duktilnosti konstrukcije itd. Kombinacijom atributa određuje se tipologija zgrada, pa se prema tome u konačnici svakoj zgradi pridružuje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taksonomijska</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oznaka prema njenim atributima u skladu s GEM taksonomijom</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10</a:t>
            </a:fld>
            <a:endParaRPr lang="hr-HR"/>
          </a:p>
        </p:txBody>
      </p:sp>
    </p:spTree>
    <p:extLst>
      <p:ext uri="{BB962C8B-B14F-4D97-AF65-F5344CB8AC3E}">
        <p14:creationId xmlns:p14="http://schemas.microsoft.com/office/powerpoint/2010/main" val="27688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Model izloženosti zgrada sadrži podatke o konstrukciji zgrada. Ti podaci su ključni za provedbu procjene potresnog rizika, pa prema tome o njihovoj kvaliteti uvelike ovisi i razina kvalitete rezultata proračuna potresnog rizika za promatrano područje. Da bi se izradio model izloženosti zgrada za područje nekog grada, potrebno je prikupiti ključne podatke, a to su: materijal i tip konstrukcije zgrade, godina izgradnje,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katnost</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namjena zgrade (stambena, obrazovna, poslovna itd.), razina duktilnosti konstrukcije itd. Kombinacijom atributa određuje se tipologija zgrada, pa se prema tome u konačnici svakoj zgradi pridružuje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taksonomijska</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oznaka prema njenim atributima u skladu s GEM taksonomijom</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11</a:t>
            </a:fld>
            <a:endParaRPr lang="hr-HR"/>
          </a:p>
        </p:txBody>
      </p:sp>
    </p:spTree>
    <p:extLst>
      <p:ext uri="{BB962C8B-B14F-4D97-AF65-F5344CB8AC3E}">
        <p14:creationId xmlns:p14="http://schemas.microsoft.com/office/powerpoint/2010/main" val="929965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12</a:t>
            </a:fld>
            <a:endParaRPr lang="hr-HR"/>
          </a:p>
        </p:txBody>
      </p:sp>
    </p:spTree>
    <p:extLst>
      <p:ext uri="{BB962C8B-B14F-4D97-AF65-F5344CB8AC3E}">
        <p14:creationId xmlns:p14="http://schemas.microsoft.com/office/powerpoint/2010/main" val="3039036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800" dirty="0">
                <a:effectLst/>
                <a:latin typeface="Times" panose="02020603050405020304" pitchFamily="18" charset="0"/>
                <a:ea typeface="Times New Roman" panose="02020603050405020304" pitchFamily="18" charset="0"/>
                <a:cs typeface="Times New Roman" panose="02020603050405020304" pitchFamily="18" charset="0"/>
              </a:rPr>
              <a:t>Model izloženosti zgrada sadrži podatke o konstrukciji zgrada. Ti podaci su ključni za provedbu procjene potresnog rizika, pa prema tome o njihovoj kvaliteti uvelike ovisi i razina kvalitete rezultata proračuna potresnog rizika za promatrano područje. Da bi se izradio model izloženosti zgrada za područje nekog grada, potrebno je prikupiti ključne podatke, a to su: materijal i tip konstrukcije zgrade, godina izgradnje,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katnost</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namjena zgrade (stambena, obrazovna, poslovna itd.), razina duktilnosti konstrukcije itd. Kombinacijom atributa određuje se tipologija zgrada, pa se prema tome u konačnici svakoj zgradi pridružuje </a:t>
            </a:r>
            <a:r>
              <a:rPr lang="hr-HR" sz="1800" dirty="0" err="1">
                <a:effectLst/>
                <a:latin typeface="Times" panose="02020603050405020304" pitchFamily="18" charset="0"/>
                <a:ea typeface="Times New Roman" panose="02020603050405020304" pitchFamily="18" charset="0"/>
                <a:cs typeface="Times New Roman" panose="02020603050405020304" pitchFamily="18" charset="0"/>
              </a:rPr>
              <a:t>taksonomijska</a:t>
            </a:r>
            <a:r>
              <a:rPr lang="hr-HR" sz="1800" dirty="0">
                <a:effectLst/>
                <a:latin typeface="Times" panose="02020603050405020304" pitchFamily="18" charset="0"/>
                <a:ea typeface="Times New Roman" panose="02020603050405020304" pitchFamily="18" charset="0"/>
                <a:cs typeface="Times New Roman" panose="02020603050405020304" pitchFamily="18" charset="0"/>
              </a:rPr>
              <a:t> oznaka prema njenim atributima u skladu s GEM taksonomijom</a:t>
            </a:r>
            <a:endParaRPr lang="hr-HR" dirty="0"/>
          </a:p>
        </p:txBody>
      </p:sp>
      <p:sp>
        <p:nvSpPr>
          <p:cNvPr id="4" name="Slide Number Placeholder 3"/>
          <p:cNvSpPr>
            <a:spLocks noGrp="1"/>
          </p:cNvSpPr>
          <p:nvPr>
            <p:ph type="sldNum" sz="quarter" idx="5"/>
          </p:nvPr>
        </p:nvSpPr>
        <p:spPr/>
        <p:txBody>
          <a:bodyPr/>
          <a:lstStyle/>
          <a:p>
            <a:fld id="{A2DA06FD-1DE2-454F-AF53-06071D4E62D0}" type="slidenum">
              <a:rPr lang="hr-HR" smtClean="0"/>
              <a:t>13</a:t>
            </a:fld>
            <a:endParaRPr lang="hr-HR"/>
          </a:p>
        </p:txBody>
      </p:sp>
    </p:spTree>
    <p:extLst>
      <p:ext uri="{BB962C8B-B14F-4D97-AF65-F5344CB8AC3E}">
        <p14:creationId xmlns:p14="http://schemas.microsoft.com/office/powerpoint/2010/main" val="7393552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5766" y="2433638"/>
            <a:ext cx="9660467" cy="1197505"/>
          </a:xfrm>
        </p:spPr>
        <p:txBody>
          <a:bodyPr anchor="b"/>
          <a:lstStyle>
            <a:lvl1pPr algn="ctr">
              <a:defRPr sz="6000"/>
            </a:lvl1pPr>
          </a:lstStyle>
          <a:p>
            <a:r>
              <a:rPr lang="en-US" dirty="0"/>
              <a:t>Click to edit Master title style</a:t>
            </a:r>
            <a:endParaRPr lang="hr-HR" dirty="0"/>
          </a:p>
        </p:txBody>
      </p:sp>
      <p:sp>
        <p:nvSpPr>
          <p:cNvPr id="3" name="Subtitle 2"/>
          <p:cNvSpPr>
            <a:spLocks noGrp="1"/>
          </p:cNvSpPr>
          <p:nvPr>
            <p:ph type="subTitle" idx="1"/>
          </p:nvPr>
        </p:nvSpPr>
        <p:spPr>
          <a:xfrm>
            <a:off x="1265766" y="3631143"/>
            <a:ext cx="966046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hr-HR"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57122" y="147515"/>
            <a:ext cx="1669112" cy="1669112"/>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83295" y="120209"/>
            <a:ext cx="2016766" cy="2016766"/>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56467" y="5578059"/>
            <a:ext cx="5899828" cy="1126484"/>
          </a:xfrm>
          <a:prstGeom prst="rect">
            <a:avLst/>
          </a:prstGeom>
        </p:spPr>
      </p:pic>
    </p:spTree>
    <p:extLst>
      <p:ext uri="{BB962C8B-B14F-4D97-AF65-F5344CB8AC3E}">
        <p14:creationId xmlns:p14="http://schemas.microsoft.com/office/powerpoint/2010/main" val="37539055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8850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90894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5604933"/>
            <a:ext cx="12192000" cy="1253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1444" y="2183705"/>
            <a:ext cx="1669112" cy="1669112"/>
          </a:xfrm>
          <a:prstGeom prst="rect">
            <a:avLst/>
          </a:prstGeom>
        </p:spPr>
      </p:pic>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l="5209" t="65053" r="3463"/>
          <a:stretch/>
        </p:blipFill>
        <p:spPr>
          <a:xfrm>
            <a:off x="365076" y="5604933"/>
            <a:ext cx="11461848" cy="1228316"/>
          </a:xfrm>
          <a:prstGeom prst="rect">
            <a:avLst/>
          </a:prstGeom>
        </p:spPr>
      </p:pic>
    </p:spTree>
    <p:extLst>
      <p:ext uri="{BB962C8B-B14F-4D97-AF65-F5344CB8AC3E}">
        <p14:creationId xmlns:p14="http://schemas.microsoft.com/office/powerpoint/2010/main" val="7189470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hr-HR"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5010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Lst>
  <p:txStyles>
    <p:titleStyle>
      <a:lvl1pPr algn="l" defTabSz="914400" rtl="0" eaLnBrk="1" latinLnBrk="0" hangingPunct="1">
        <a:lnSpc>
          <a:spcPct val="90000"/>
        </a:lnSpc>
        <a:spcBef>
          <a:spcPct val="0"/>
        </a:spcBef>
        <a:buNone/>
        <a:defRPr sz="4800" kern="1200">
          <a:solidFill>
            <a:schemeClr val="tx1"/>
          </a:solidFill>
          <a:latin typeface="Akzidenz Grotesk CE Roman" panose="000004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kzidenz Grotesk CE Roma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zidenz Grotesk Light" panose="020B03040202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zidenz Grotesk Light" panose="020B03040202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5765" y="2459299"/>
            <a:ext cx="9660467" cy="1197505"/>
          </a:xfrm>
        </p:spPr>
        <p:txBody>
          <a:bodyPr>
            <a:normAutofit/>
          </a:bodyPr>
          <a:lstStyle/>
          <a:p>
            <a:r>
              <a:rPr lang="hr-HR" sz="6000" b="1" dirty="0">
                <a:solidFill>
                  <a:schemeClr val="tx1">
                    <a:lumMod val="75000"/>
                    <a:lumOff val="25000"/>
                  </a:schemeClr>
                </a:solidFill>
                <a:latin typeface="Arial" panose="020B0604020202020204" pitchFamily="34" charset="0"/>
                <a:cs typeface="Arial" panose="020B0604020202020204" pitchFamily="34" charset="0"/>
              </a:rPr>
              <a:t>KARTOGRAFIJA</a:t>
            </a:r>
            <a:endParaRPr lang="hr-HR" dirty="0"/>
          </a:p>
        </p:txBody>
      </p:sp>
      <p:sp>
        <p:nvSpPr>
          <p:cNvPr id="3" name="Subtitle 2"/>
          <p:cNvSpPr>
            <a:spLocks noGrp="1"/>
          </p:cNvSpPr>
          <p:nvPr>
            <p:ph type="subTitle" idx="1"/>
          </p:nvPr>
        </p:nvSpPr>
        <p:spPr>
          <a:xfrm>
            <a:off x="2493432" y="3656804"/>
            <a:ext cx="7205135" cy="1655762"/>
          </a:xfrm>
        </p:spPr>
        <p:txBody>
          <a:bodyPr>
            <a:normAutofit fontScale="92500" lnSpcReduction="10000"/>
          </a:bodyPr>
          <a:lstStyle/>
          <a:p>
            <a:pPr algn="ctr"/>
            <a:r>
              <a:rPr lang="hr-HR" sz="2800" b="1" dirty="0">
                <a:solidFill>
                  <a:schemeClr val="tx1">
                    <a:lumMod val="75000"/>
                    <a:lumOff val="25000"/>
                  </a:schemeClr>
                </a:solidFill>
                <a:latin typeface="Arial" panose="020B0604020202020204" pitchFamily="34" charset="0"/>
                <a:cs typeface="Arial" panose="020B0604020202020204" pitchFamily="34" charset="0"/>
              </a:rPr>
              <a:t>Maja Baniček, Marta Šavor Novak,</a:t>
            </a:r>
          </a:p>
          <a:p>
            <a:pPr algn="ctr"/>
            <a:r>
              <a:rPr lang="hr-HR" sz="2800" b="1" dirty="0">
                <a:solidFill>
                  <a:schemeClr val="tx1">
                    <a:lumMod val="75000"/>
                    <a:lumOff val="25000"/>
                  </a:schemeClr>
                </a:solidFill>
                <a:latin typeface="Arial" panose="020B0604020202020204" pitchFamily="34" charset="0"/>
                <a:cs typeface="Arial" panose="020B0604020202020204" pitchFamily="34" charset="0"/>
              </a:rPr>
              <a:t>Josip Atalić, Mario Uroš</a:t>
            </a:r>
          </a:p>
          <a:p>
            <a:pPr algn="ctr"/>
            <a:r>
              <a:rPr lang="hr-HR" sz="2400" dirty="0">
                <a:solidFill>
                  <a:schemeClr val="tx1">
                    <a:lumMod val="75000"/>
                    <a:lumOff val="25000"/>
                  </a:schemeClr>
                </a:solidFill>
                <a:latin typeface="Arial" panose="020B0604020202020204" pitchFamily="34" charset="0"/>
                <a:cs typeface="Arial" panose="020B0604020202020204" pitchFamily="34" charset="0"/>
              </a:rPr>
              <a:t>Hrvatski Centar za Potresno Inženjerstvo</a:t>
            </a:r>
          </a:p>
          <a:p>
            <a:pPr algn="ctr"/>
            <a:r>
              <a:rPr lang="hr-HR" sz="2400" dirty="0">
                <a:solidFill>
                  <a:schemeClr val="tx1">
                    <a:lumMod val="75000"/>
                    <a:lumOff val="25000"/>
                  </a:schemeClr>
                </a:solidFill>
                <a:latin typeface="Arial" panose="020B0604020202020204" pitchFamily="34" charset="0"/>
                <a:cs typeface="Arial" panose="020B0604020202020204" pitchFamily="34" charset="0"/>
              </a:rPr>
              <a:t>Građevinski fakultet, Sveučilište u Zagrebu</a:t>
            </a:r>
            <a:endParaRPr lang="hr-HR" dirty="0"/>
          </a:p>
        </p:txBody>
      </p:sp>
      <p:pic>
        <p:nvPicPr>
          <p:cNvPr id="4" name="Picture 3" descr="A picture containing text, gambling house, room&#10;&#10;Description automatically generated">
            <a:extLst>
              <a:ext uri="{FF2B5EF4-FFF2-40B4-BE49-F238E27FC236}">
                <a16:creationId xmlns:a16="http://schemas.microsoft.com/office/drawing/2014/main" id="{4DABA6AB-F373-0B48-48B3-702E28CB12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811" y="286867"/>
            <a:ext cx="946954" cy="915546"/>
          </a:xfrm>
          <a:prstGeom prst="rect">
            <a:avLst/>
          </a:prstGeom>
        </p:spPr>
      </p:pic>
      <p:pic>
        <p:nvPicPr>
          <p:cNvPr id="5" name="Picture 4" descr="Graphical user interface&#10;&#10;Description automatically generated with low confidence">
            <a:extLst>
              <a:ext uri="{FF2B5EF4-FFF2-40B4-BE49-F238E27FC236}">
                <a16:creationId xmlns:a16="http://schemas.microsoft.com/office/drawing/2014/main" id="{B04CFBCF-28C5-9D3F-FF4A-AC514C4A5B96}"/>
              </a:ext>
            </a:extLst>
          </p:cNvPr>
          <p:cNvPicPr>
            <a:picLocks noChangeAspect="1"/>
          </p:cNvPicPr>
          <p:nvPr/>
        </p:nvPicPr>
        <p:blipFill rotWithShape="1">
          <a:blip r:embed="rId4">
            <a:extLst>
              <a:ext uri="{28A0092B-C50C-407E-A947-70E740481C1C}">
                <a14:useLocalDpi xmlns:a14="http://schemas.microsoft.com/office/drawing/2010/main" val="0"/>
              </a:ext>
            </a:extLst>
          </a:blip>
          <a:srcRect r="57938"/>
          <a:stretch/>
        </p:blipFill>
        <p:spPr>
          <a:xfrm>
            <a:off x="1510490" y="295525"/>
            <a:ext cx="1670485" cy="915546"/>
          </a:xfrm>
          <a:prstGeom prst="rect">
            <a:avLst/>
          </a:prstGeom>
        </p:spPr>
      </p:pic>
    </p:spTree>
    <p:extLst>
      <p:ext uri="{BB962C8B-B14F-4D97-AF65-F5344CB8AC3E}">
        <p14:creationId xmlns:p14="http://schemas.microsoft.com/office/powerpoint/2010/main" val="727427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hr-HR" dirty="0"/>
              <a:t>3. Prikaz karata ulaznih modela za proračun potresnog </a:t>
            </a:r>
            <a:br>
              <a:rPr lang="hr-HR" dirty="0"/>
            </a:br>
            <a:r>
              <a:rPr lang="hr-HR" dirty="0"/>
              <a:t>    rizika – 2. karte modela izloženosti</a:t>
            </a:r>
            <a:endParaRPr lang="en-GB" dirty="0"/>
          </a:p>
        </p:txBody>
      </p:sp>
      <p:sp>
        <p:nvSpPr>
          <p:cNvPr id="5" name="Content Placeholder 8">
            <a:extLst>
              <a:ext uri="{FF2B5EF4-FFF2-40B4-BE49-F238E27FC236}">
                <a16:creationId xmlns:a16="http://schemas.microsoft.com/office/drawing/2014/main" id="{A1726574-0BCD-C91F-9164-1F53269564A5}"/>
              </a:ext>
            </a:extLst>
          </p:cNvPr>
          <p:cNvSpPr>
            <a:spLocks noGrp="1"/>
          </p:cNvSpPr>
          <p:nvPr>
            <p:ph idx="1"/>
          </p:nvPr>
        </p:nvSpPr>
        <p:spPr>
          <a:xfrm>
            <a:off x="635000" y="1584962"/>
            <a:ext cx="11040364" cy="4343400"/>
          </a:xfrm>
        </p:spPr>
        <p:txBody>
          <a:bodyPr anchor="t">
            <a:normAutofit/>
          </a:bodyPr>
          <a:lstStyle/>
          <a:p>
            <a:pPr>
              <a:lnSpc>
                <a:spcPct val="114000"/>
              </a:lnSpc>
            </a:pPr>
            <a:r>
              <a:rPr lang="hr-HR" b="1" dirty="0">
                <a:solidFill>
                  <a:srgbClr val="0070C0"/>
                </a:solidFill>
                <a:latin typeface="Arial" panose="020B0604020202020204" pitchFamily="34" charset="0"/>
                <a:cs typeface="Arial" panose="020B0604020202020204" pitchFamily="34" charset="0"/>
              </a:rPr>
              <a:t>Model izloženosti zgrada:</a:t>
            </a:r>
          </a:p>
          <a:p>
            <a:pPr lvl="1">
              <a:lnSpc>
                <a:spcPct val="114000"/>
              </a:lnSpc>
            </a:pPr>
            <a:r>
              <a:rPr lang="hr-HR" dirty="0">
                <a:latin typeface="Arial" panose="020B0604020202020204" pitchFamily="34" charset="0"/>
                <a:cs typeface="Arial" panose="020B0604020202020204" pitchFamily="34" charset="0"/>
              </a:rPr>
              <a:t>Sadrži podatke o konstrukcijskim svojstvima zgrada koji su ključni za provedbu procjene potresnog rizika:</a:t>
            </a:r>
          </a:p>
          <a:p>
            <a:pPr lvl="2">
              <a:lnSpc>
                <a:spcPct val="114000"/>
              </a:lnSpc>
            </a:pPr>
            <a:r>
              <a:rPr lang="hr-HR" sz="2400" dirty="0">
                <a:latin typeface="Arial" panose="020B0604020202020204" pitchFamily="34" charset="0"/>
                <a:cs typeface="Arial" panose="020B0604020202020204" pitchFamily="34" charset="0"/>
              </a:rPr>
              <a:t>materijal i tip konstrukcije zgrade, godina izgradnje, </a:t>
            </a:r>
            <a:r>
              <a:rPr lang="hr-HR" sz="2400" dirty="0" err="1">
                <a:latin typeface="Arial" panose="020B0604020202020204" pitchFamily="34" charset="0"/>
                <a:cs typeface="Arial" panose="020B0604020202020204" pitchFamily="34" charset="0"/>
              </a:rPr>
              <a:t>katnost</a:t>
            </a:r>
            <a:r>
              <a:rPr lang="hr-HR" sz="2400" dirty="0">
                <a:latin typeface="Arial" panose="020B0604020202020204" pitchFamily="34" charset="0"/>
                <a:cs typeface="Arial" panose="020B0604020202020204" pitchFamily="34" charset="0"/>
              </a:rPr>
              <a:t>, namjena zgrade (stambena, obrazovna, poslovna itd.), razina duktilnosti konstrukcije itd.</a:t>
            </a:r>
          </a:p>
          <a:p>
            <a:pPr lvl="1">
              <a:lnSpc>
                <a:spcPct val="114000"/>
              </a:lnSpc>
              <a:spcBef>
                <a:spcPts val="1200"/>
              </a:spcBef>
            </a:pPr>
            <a:r>
              <a:rPr lang="hr-HR" dirty="0">
                <a:latin typeface="Arial" panose="020B0604020202020204" pitchFamily="34" charset="0"/>
                <a:cs typeface="Arial" panose="020B0604020202020204" pitchFamily="34" charset="0"/>
              </a:rPr>
              <a:t>O kvaliteti podataka iz modela izloženosti uvelike ovisi i razina kvalitete rezultata proračuna potresnog rizika za promatrano područje.</a:t>
            </a:r>
          </a:p>
          <a:p>
            <a:pPr lvl="1"/>
            <a:endParaRPr lang="hr-H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917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hr-HR" dirty="0"/>
              <a:t>3. Prikaz karata ulaznih modela za proračun potresnog </a:t>
            </a:r>
            <a:br>
              <a:rPr lang="hr-HR" dirty="0"/>
            </a:br>
            <a:r>
              <a:rPr lang="hr-HR" dirty="0"/>
              <a:t>    rizika – 2. karte modela izloženosti</a:t>
            </a:r>
            <a:endParaRPr lang="en-GB" dirty="0"/>
          </a:p>
        </p:txBody>
      </p:sp>
      <p:pic>
        <p:nvPicPr>
          <p:cNvPr id="3" name="Picture 2">
            <a:extLst>
              <a:ext uri="{FF2B5EF4-FFF2-40B4-BE49-F238E27FC236}">
                <a16:creationId xmlns:a16="http://schemas.microsoft.com/office/drawing/2014/main" id="{CA3EC8DD-E463-4F98-5DB7-00379AD67A5B}"/>
              </a:ext>
            </a:extLst>
          </p:cNvPr>
          <p:cNvPicPr>
            <a:picLocks noChangeAspect="1"/>
          </p:cNvPicPr>
          <p:nvPr/>
        </p:nvPicPr>
        <p:blipFill>
          <a:blip r:embed="rId3"/>
          <a:stretch>
            <a:fillRect/>
          </a:stretch>
        </p:blipFill>
        <p:spPr>
          <a:xfrm>
            <a:off x="516636" y="2583178"/>
            <a:ext cx="5045965" cy="3379623"/>
          </a:xfrm>
          <a:prstGeom prst="rect">
            <a:avLst/>
          </a:prstGeom>
          <a:ln>
            <a:solidFill>
              <a:schemeClr val="tx1"/>
            </a:solidFill>
          </a:ln>
        </p:spPr>
      </p:pic>
      <p:pic>
        <p:nvPicPr>
          <p:cNvPr id="6" name="Picture 5" descr="A map of a large area&#10;&#10;Description automatically generated">
            <a:extLst>
              <a:ext uri="{FF2B5EF4-FFF2-40B4-BE49-F238E27FC236}">
                <a16:creationId xmlns:a16="http://schemas.microsoft.com/office/drawing/2014/main" id="{38FB0B64-4426-9B00-B491-A10F06ED06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748"/>
          <a:stretch/>
        </p:blipFill>
        <p:spPr bwMode="auto">
          <a:xfrm>
            <a:off x="6690993" y="1782015"/>
            <a:ext cx="5094605" cy="4279846"/>
          </a:xfrm>
          <a:prstGeom prst="rect">
            <a:avLst/>
          </a:prstGeom>
          <a:ln>
            <a:solidFill>
              <a:schemeClr val="tx1"/>
            </a:solidFill>
          </a:ln>
          <a:extLst>
            <a:ext uri="{53640926-AAD7-44D8-BBD7-CCE9431645EC}">
              <a14:shadowObscured xmlns:a14="http://schemas.microsoft.com/office/drawing/2010/main"/>
            </a:ext>
          </a:extLst>
        </p:spPr>
      </p:pic>
      <p:sp>
        <p:nvSpPr>
          <p:cNvPr id="7" name="Arrow: Right 6">
            <a:extLst>
              <a:ext uri="{FF2B5EF4-FFF2-40B4-BE49-F238E27FC236}">
                <a16:creationId xmlns:a16="http://schemas.microsoft.com/office/drawing/2014/main" id="{9619B293-91E4-ACDF-96D0-B2720FD88546}"/>
              </a:ext>
            </a:extLst>
          </p:cNvPr>
          <p:cNvSpPr/>
          <p:nvPr/>
        </p:nvSpPr>
        <p:spPr>
          <a:xfrm>
            <a:off x="5791200" y="4046220"/>
            <a:ext cx="601980" cy="327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Content Placeholder 8">
            <a:extLst>
              <a:ext uri="{FF2B5EF4-FFF2-40B4-BE49-F238E27FC236}">
                <a16:creationId xmlns:a16="http://schemas.microsoft.com/office/drawing/2014/main" id="{C9572EC9-C31B-0BFF-1B2B-9433E5FE79B7}"/>
              </a:ext>
            </a:extLst>
          </p:cNvPr>
          <p:cNvSpPr txBox="1">
            <a:spLocks/>
          </p:cNvSpPr>
          <p:nvPr/>
        </p:nvSpPr>
        <p:spPr>
          <a:xfrm>
            <a:off x="635000" y="1584962"/>
            <a:ext cx="11040364" cy="4343400"/>
          </a:xfrm>
          <a:prstGeom prst="rect">
            <a:avLst/>
          </a:prstGeom>
        </p:spPr>
        <p:txBody>
          <a:bodyPr vert="horz" lIns="91440" tIns="45720" rIns="91440" bIns="45720" rtlCol="0" anchor="t">
            <a:normAutofit/>
          </a:bodyPr>
          <a:lstStyle>
            <a:lvl1pPr marL="228600" indent="-228600">
              <a:lnSpc>
                <a:spcPct val="114000"/>
              </a:lnSpc>
              <a:spcBef>
                <a:spcPts val="1000"/>
              </a:spcBef>
              <a:buFont typeface="Arial" panose="020B0604020202020204" pitchFamily="34" charset="0"/>
              <a:buChar char="•"/>
              <a:defRPr sz="2800" b="1">
                <a:solidFill>
                  <a:srgbClr val="0070C0"/>
                </a:solidFill>
                <a:latin typeface="Arial" panose="020B0604020202020204" pitchFamily="34" charset="0"/>
                <a:cs typeface="Arial" panose="020B0604020202020204" pitchFamily="34" charset="0"/>
              </a:defRPr>
            </a:lvl1pPr>
            <a:lvl2pPr marL="685800" lvl="1"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lvl="2"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hr-HR" dirty="0"/>
              <a:t>Model izloženosti zgrada</a:t>
            </a:r>
          </a:p>
        </p:txBody>
      </p:sp>
    </p:spTree>
    <p:extLst>
      <p:ext uri="{BB962C8B-B14F-4D97-AF65-F5344CB8AC3E}">
        <p14:creationId xmlns:p14="http://schemas.microsoft.com/office/powerpoint/2010/main" val="2681272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hr-HR" dirty="0"/>
              <a:t>3. Prikaz karata ulaznih modela za proračun </a:t>
            </a:r>
            <a:br>
              <a:rPr lang="hr-HR" dirty="0"/>
            </a:br>
            <a:r>
              <a:rPr lang="hr-HR" dirty="0"/>
              <a:t>    potresnog rizika – 2. karte modela izloženosti</a:t>
            </a:r>
            <a:endParaRPr lang="en-GB" dirty="0"/>
          </a:p>
        </p:txBody>
      </p:sp>
      <p:pic>
        <p:nvPicPr>
          <p:cNvPr id="12" name="Picture 11" descr="A close-up of a map&#10;&#10;Description automatically generated">
            <a:extLst>
              <a:ext uri="{FF2B5EF4-FFF2-40B4-BE49-F238E27FC236}">
                <a16:creationId xmlns:a16="http://schemas.microsoft.com/office/drawing/2014/main" id="{3DBBF94B-1F9B-0500-242B-E7DC4C32B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8759" y="2600113"/>
            <a:ext cx="7246657" cy="3827690"/>
          </a:xfrm>
          <a:prstGeom prst="rect">
            <a:avLst/>
          </a:prstGeom>
          <a:ln>
            <a:solidFill>
              <a:schemeClr val="tx1"/>
            </a:solidFill>
          </a:ln>
        </p:spPr>
      </p:pic>
      <p:sp>
        <p:nvSpPr>
          <p:cNvPr id="13" name="Content Placeholder 8">
            <a:extLst>
              <a:ext uri="{FF2B5EF4-FFF2-40B4-BE49-F238E27FC236}">
                <a16:creationId xmlns:a16="http://schemas.microsoft.com/office/drawing/2014/main" id="{4855F814-5B19-6619-DBB0-398A8009900B}"/>
              </a:ext>
            </a:extLst>
          </p:cNvPr>
          <p:cNvSpPr txBox="1">
            <a:spLocks/>
          </p:cNvSpPr>
          <p:nvPr/>
        </p:nvSpPr>
        <p:spPr>
          <a:xfrm>
            <a:off x="635000" y="1584962"/>
            <a:ext cx="11040364" cy="43434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b="1" dirty="0">
                <a:solidFill>
                  <a:srgbClr val="0070C0"/>
                </a:solidFill>
              </a:rPr>
              <a:t>Model izloženosti zgrada</a:t>
            </a:r>
          </a:p>
          <a:p>
            <a:pPr lvl="1"/>
            <a:r>
              <a:rPr lang="hr-HR" sz="2000" dirty="0">
                <a:latin typeface="Arial" panose="020B0604020202020204" pitchFamily="34" charset="0"/>
                <a:cs typeface="Arial" panose="020B0604020202020204" pitchFamily="34" charset="0"/>
              </a:rPr>
              <a:t>Automatizacija vizualizacije podataka pomoću programskih skripti u </a:t>
            </a:r>
            <a:r>
              <a:rPr lang="hr-HR" sz="2000" dirty="0" err="1">
                <a:latin typeface="Arial" panose="020B0604020202020204" pitchFamily="34" charset="0"/>
                <a:cs typeface="Arial" panose="020B0604020202020204" pitchFamily="34" charset="0"/>
              </a:rPr>
              <a:t>ArcGIS</a:t>
            </a:r>
            <a:r>
              <a:rPr lang="hr-HR" sz="2000" dirty="0">
                <a:latin typeface="Arial" panose="020B0604020202020204" pitchFamily="34" charset="0"/>
                <a:cs typeface="Arial" panose="020B0604020202020204" pitchFamily="34" charset="0"/>
              </a:rPr>
              <a:t> programskom paketu</a:t>
            </a:r>
            <a:r>
              <a:rPr lang="en-GB" sz="2000" dirty="0">
                <a:latin typeface="Arial" panose="020B0604020202020204" pitchFamily="34" charset="0"/>
                <a:cs typeface="Arial" panose="020B0604020202020204" pitchFamily="34" charset="0"/>
              </a:rPr>
              <a:t>.</a:t>
            </a:r>
            <a:endParaRPr lang="hr-HR" sz="2000" dirty="0">
              <a:latin typeface="Arial" panose="020B0604020202020204" pitchFamily="34" charset="0"/>
              <a:cs typeface="Arial" panose="020B0604020202020204" pitchFamily="34" charset="0"/>
            </a:endParaRPr>
          </a:p>
          <a:p>
            <a:endParaRPr lang="hr-HR" b="1" dirty="0">
              <a:solidFill>
                <a:srgbClr val="0070C0"/>
              </a:solidFill>
            </a:endParaRPr>
          </a:p>
        </p:txBody>
      </p:sp>
    </p:spTree>
    <p:extLst>
      <p:ext uri="{BB962C8B-B14F-4D97-AF65-F5344CB8AC3E}">
        <p14:creationId xmlns:p14="http://schemas.microsoft.com/office/powerpoint/2010/main" val="2580685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hr-HR" dirty="0"/>
              <a:t>3. Prikaz karata ulaznih modela za proračun </a:t>
            </a:r>
            <a:br>
              <a:rPr lang="hr-HR" dirty="0"/>
            </a:br>
            <a:r>
              <a:rPr lang="hr-HR" dirty="0"/>
              <a:t>    potresnog rizika – 2. karte modela izloženosti</a:t>
            </a:r>
            <a:endParaRPr lang="en-GB" dirty="0"/>
          </a:p>
        </p:txBody>
      </p:sp>
      <p:pic>
        <p:nvPicPr>
          <p:cNvPr id="2" name="Picture 1" descr="A map of a country&#10;&#10;Description automatically generated">
            <a:extLst>
              <a:ext uri="{FF2B5EF4-FFF2-40B4-BE49-F238E27FC236}">
                <a16:creationId xmlns:a16="http://schemas.microsoft.com/office/drawing/2014/main" id="{A2107605-5FE5-6264-B671-7855FD280D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49" b="9017"/>
          <a:stretch/>
        </p:blipFill>
        <p:spPr bwMode="auto">
          <a:xfrm>
            <a:off x="5693967" y="2335569"/>
            <a:ext cx="5300133" cy="4171910"/>
          </a:xfrm>
          <a:prstGeom prst="rect">
            <a:avLst/>
          </a:prstGeom>
          <a:ln>
            <a:solidFill>
              <a:schemeClr val="tx1"/>
            </a:solid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B085D971-D025-7B40-4263-360E0635C133}"/>
              </a:ext>
            </a:extLst>
          </p:cNvPr>
          <p:cNvSpPr txBox="1"/>
          <p:nvPr/>
        </p:nvSpPr>
        <p:spPr>
          <a:xfrm>
            <a:off x="5693966" y="1966237"/>
            <a:ext cx="5300133" cy="369332"/>
          </a:xfrm>
          <a:prstGeom prst="rect">
            <a:avLst/>
          </a:prstGeom>
          <a:noFill/>
        </p:spPr>
        <p:txBody>
          <a:bodyPr wrap="square" rtlCol="0">
            <a:spAutoFit/>
          </a:bodyPr>
          <a:lstStyle/>
          <a:p>
            <a:pPr algn="ctr"/>
            <a:r>
              <a:rPr lang="hr-HR" dirty="0">
                <a:latin typeface="Arial" panose="020B0604020202020204" pitchFamily="34" charset="0"/>
                <a:cs typeface="Arial" panose="020B0604020202020204" pitchFamily="34" charset="0"/>
              </a:rPr>
              <a:t>Broj zgrada agregiran po mjesnim odborima </a:t>
            </a:r>
          </a:p>
        </p:txBody>
      </p:sp>
      <p:sp>
        <p:nvSpPr>
          <p:cNvPr id="10" name="Content Placeholder 8">
            <a:extLst>
              <a:ext uri="{FF2B5EF4-FFF2-40B4-BE49-F238E27FC236}">
                <a16:creationId xmlns:a16="http://schemas.microsoft.com/office/drawing/2014/main" id="{7B8FF427-6D6F-E4E7-E280-BDD0E342CB84}"/>
              </a:ext>
            </a:extLst>
          </p:cNvPr>
          <p:cNvSpPr txBox="1">
            <a:spLocks/>
          </p:cNvSpPr>
          <p:nvPr/>
        </p:nvSpPr>
        <p:spPr>
          <a:xfrm>
            <a:off x="635000" y="1584962"/>
            <a:ext cx="11040364" cy="4343400"/>
          </a:xfrm>
          <a:prstGeom prst="rect">
            <a:avLst/>
          </a:prstGeom>
        </p:spPr>
        <p:txBody>
          <a:bodyPr vert="horz" lIns="91440" tIns="45720" rIns="91440" bIns="45720" rtlCol="0" anchor="t">
            <a:normAutofit/>
          </a:bodyPr>
          <a:lstStyle>
            <a:defPPr>
              <a:defRPr lang="sr-Latn-RS"/>
            </a:defPPr>
            <a:lvl1pPr marL="228600" indent="-228600">
              <a:lnSpc>
                <a:spcPct val="114000"/>
              </a:lnSpc>
              <a:spcBef>
                <a:spcPts val="1000"/>
              </a:spcBef>
              <a:buFont typeface="Arial" panose="020B0604020202020204" pitchFamily="34" charset="0"/>
              <a:buChar char="•"/>
              <a:defRPr sz="2800" b="1">
                <a:solidFill>
                  <a:srgbClr val="0070C0"/>
                </a:solidFill>
                <a:latin typeface="Arial" panose="020B0604020202020204" pitchFamily="34" charset="0"/>
                <a:cs typeface="Arial" panose="020B0604020202020204" pitchFamily="34" charset="0"/>
              </a:defRPr>
            </a:lvl1pPr>
            <a:lvl2pPr marL="685800" lvl="1"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lvl="2"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hr-HR" dirty="0"/>
              <a:t>Model izloženosti zgrada</a:t>
            </a:r>
          </a:p>
          <a:p>
            <a:endParaRPr lang="hr-HR" dirty="0"/>
          </a:p>
        </p:txBody>
      </p:sp>
      <p:pic>
        <p:nvPicPr>
          <p:cNvPr id="11" name="Picture 10" descr="A map of a large area&#10;&#10;Description automatically generated">
            <a:extLst>
              <a:ext uri="{FF2B5EF4-FFF2-40B4-BE49-F238E27FC236}">
                <a16:creationId xmlns:a16="http://schemas.microsoft.com/office/drawing/2014/main" id="{89EB7A62-FC47-C994-DBD8-D33CD3083C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748"/>
          <a:stretch/>
        </p:blipFill>
        <p:spPr bwMode="auto">
          <a:xfrm>
            <a:off x="1094296" y="3669230"/>
            <a:ext cx="3283726" cy="2758573"/>
          </a:xfrm>
          <a:prstGeom prst="rect">
            <a:avLst/>
          </a:prstGeom>
          <a:ln>
            <a:solidFill>
              <a:schemeClr val="tx1"/>
            </a:solidFill>
          </a:ln>
          <a:extLst>
            <a:ext uri="{53640926-AAD7-44D8-BBD7-CCE9431645EC}">
              <a14:shadowObscured xmlns:a14="http://schemas.microsoft.com/office/drawing/2010/main"/>
            </a:ext>
          </a:extLst>
        </p:spPr>
      </p:pic>
      <p:sp>
        <p:nvSpPr>
          <p:cNvPr id="13" name="Arrow: Right 12">
            <a:extLst>
              <a:ext uri="{FF2B5EF4-FFF2-40B4-BE49-F238E27FC236}">
                <a16:creationId xmlns:a16="http://schemas.microsoft.com/office/drawing/2014/main" id="{DCC9D4AA-A744-9041-6FC2-590AC271C55B}"/>
              </a:ext>
            </a:extLst>
          </p:cNvPr>
          <p:cNvSpPr/>
          <p:nvPr/>
        </p:nvSpPr>
        <p:spPr>
          <a:xfrm>
            <a:off x="4741065" y="5058908"/>
            <a:ext cx="635268" cy="428259"/>
          </a:xfrm>
          <a:prstGeom prst="rightArrow">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9746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blue and green dots&#10;&#10;Description automatically generated">
            <a:extLst>
              <a:ext uri="{FF2B5EF4-FFF2-40B4-BE49-F238E27FC236}">
                <a16:creationId xmlns:a16="http://schemas.microsoft.com/office/drawing/2014/main" id="{81556B85-9897-F189-53BA-0759A4C910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97" b="9276"/>
          <a:stretch/>
        </p:blipFill>
        <p:spPr bwMode="auto">
          <a:xfrm>
            <a:off x="1004048" y="2739727"/>
            <a:ext cx="4914503" cy="3872740"/>
          </a:xfrm>
          <a:prstGeom prst="rect">
            <a:avLst/>
          </a:prstGeom>
          <a:ln>
            <a:solidFill>
              <a:schemeClr val="tx1"/>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22F3C74E-FD31-9D3C-718F-82E5A74DA6F0}"/>
              </a:ext>
            </a:extLst>
          </p:cNvPr>
          <p:cNvSpPr txBox="1"/>
          <p:nvPr/>
        </p:nvSpPr>
        <p:spPr>
          <a:xfrm>
            <a:off x="1004048" y="2093396"/>
            <a:ext cx="4914505" cy="646331"/>
          </a:xfrm>
          <a:prstGeom prst="rect">
            <a:avLst/>
          </a:prstGeom>
          <a:noFill/>
        </p:spPr>
        <p:txBody>
          <a:bodyPr wrap="square" rtlCol="0">
            <a:spAutoFit/>
          </a:bodyPr>
          <a:lstStyle/>
          <a:p>
            <a:pPr algn="ctr"/>
            <a:r>
              <a:rPr lang="hr-HR" dirty="0">
                <a:latin typeface="Arial" panose="020B0604020202020204" pitchFamily="34" charset="0"/>
                <a:cs typeface="Arial" panose="020B0604020202020204" pitchFamily="34" charset="0"/>
              </a:rPr>
              <a:t>Broj zgrada agregiran u heksagone (250 m) – Grad Zagreb</a:t>
            </a:r>
          </a:p>
        </p:txBody>
      </p:sp>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hr-HR" dirty="0"/>
              <a:t>3. Prikaz karata ulaznih modela za proračun </a:t>
            </a:r>
            <a:br>
              <a:rPr lang="hr-HR" dirty="0"/>
            </a:br>
            <a:r>
              <a:rPr lang="hr-HR" dirty="0"/>
              <a:t>    potresnog rizika – 2. karte modela izloženosti</a:t>
            </a:r>
            <a:endParaRPr lang="en-GB" dirty="0"/>
          </a:p>
        </p:txBody>
      </p:sp>
      <p:pic>
        <p:nvPicPr>
          <p:cNvPr id="8" name="Picture 7" descr="A map with many blue and green columns&#10;&#10;Description automatically generated">
            <a:extLst>
              <a:ext uri="{FF2B5EF4-FFF2-40B4-BE49-F238E27FC236}">
                <a16:creationId xmlns:a16="http://schemas.microsoft.com/office/drawing/2014/main" id="{2C24A1A0-8921-995E-4B2E-A043D6BC65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77" b="5737"/>
          <a:stretch/>
        </p:blipFill>
        <p:spPr bwMode="auto">
          <a:xfrm>
            <a:off x="6132322" y="2739727"/>
            <a:ext cx="5824526" cy="3872740"/>
          </a:xfrm>
          <a:prstGeom prst="rect">
            <a:avLst/>
          </a:prstGeom>
          <a:ln>
            <a:solidFill>
              <a:schemeClr val="tx1"/>
            </a:solid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D9CEB4C9-5052-08C5-CF4B-C887EBAFA59C}"/>
              </a:ext>
            </a:extLst>
          </p:cNvPr>
          <p:cNvSpPr txBox="1"/>
          <p:nvPr/>
        </p:nvSpPr>
        <p:spPr>
          <a:xfrm>
            <a:off x="6132320" y="2127003"/>
            <a:ext cx="5824526" cy="646331"/>
          </a:xfrm>
          <a:prstGeom prst="rect">
            <a:avLst/>
          </a:prstGeom>
          <a:noFill/>
        </p:spPr>
        <p:txBody>
          <a:bodyPr wrap="square" rtlCol="0">
            <a:spAutoFit/>
          </a:bodyPr>
          <a:lstStyle/>
          <a:p>
            <a:pPr algn="ctr"/>
            <a:r>
              <a:rPr lang="hr-HR" dirty="0">
                <a:latin typeface="Arial" panose="020B0604020202020204" pitchFamily="34" charset="0"/>
                <a:cs typeface="Arial" panose="020B0604020202020204" pitchFamily="34" charset="0"/>
              </a:rPr>
              <a:t>Broj zgrada agregiran u heksagone (75 m) – Trešnjevka sjever</a:t>
            </a: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584962"/>
            <a:ext cx="11040364" cy="4343400"/>
          </a:xfrm>
          <a:prstGeom prst="rect">
            <a:avLst/>
          </a:prstGeom>
        </p:spPr>
        <p:txBody>
          <a:bodyPr vert="horz" lIns="91440" tIns="45720" rIns="91440" bIns="45720" rtlCol="0" anchor="t">
            <a:normAutofit/>
          </a:bodyPr>
          <a:lstStyle>
            <a:defPPr>
              <a:defRPr lang="sr-Latn-RS"/>
            </a:defPPr>
            <a:lvl1pPr marL="228600" indent="-228600">
              <a:lnSpc>
                <a:spcPct val="114000"/>
              </a:lnSpc>
              <a:spcBef>
                <a:spcPts val="1000"/>
              </a:spcBef>
              <a:buFont typeface="Arial" panose="020B0604020202020204" pitchFamily="34" charset="0"/>
              <a:buChar char="•"/>
              <a:defRPr sz="2800" b="1">
                <a:solidFill>
                  <a:srgbClr val="0070C0"/>
                </a:solidFill>
                <a:latin typeface="Arial" panose="020B0604020202020204" pitchFamily="34" charset="0"/>
                <a:cs typeface="Arial" panose="020B0604020202020204" pitchFamily="34" charset="0"/>
              </a:defRPr>
            </a:lvl1pPr>
            <a:lvl2pPr marL="685800" lvl="1"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lvl="2"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hr-HR" dirty="0"/>
              <a:t>Model izloženosti zgrada</a:t>
            </a:r>
          </a:p>
          <a:p>
            <a:endParaRPr lang="hr-HR" dirty="0"/>
          </a:p>
        </p:txBody>
      </p:sp>
    </p:spTree>
    <p:extLst>
      <p:ext uri="{BB962C8B-B14F-4D97-AF65-F5344CB8AC3E}">
        <p14:creationId xmlns:p14="http://schemas.microsoft.com/office/powerpoint/2010/main" val="3439866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2F3C74E-FD31-9D3C-718F-82E5A74DA6F0}"/>
              </a:ext>
            </a:extLst>
          </p:cNvPr>
          <p:cNvSpPr txBox="1"/>
          <p:nvPr/>
        </p:nvSpPr>
        <p:spPr>
          <a:xfrm>
            <a:off x="950490" y="5635974"/>
            <a:ext cx="5086328" cy="584775"/>
          </a:xfrm>
          <a:prstGeom prst="rect">
            <a:avLst/>
          </a:prstGeom>
          <a:noFill/>
        </p:spPr>
        <p:txBody>
          <a:bodyPr wrap="square" rtlCol="0">
            <a:spAutoFit/>
          </a:bodyPr>
          <a:lstStyle/>
          <a:p>
            <a:pPr algn="ctr"/>
            <a:r>
              <a:rPr lang="hr-HR" sz="1600" dirty="0">
                <a:latin typeface="Arial" panose="020B0604020202020204" pitchFamily="34" charset="0"/>
                <a:cs typeface="Arial" panose="020B0604020202020204" pitchFamily="34" charset="0"/>
              </a:rPr>
              <a:t>3D prikaz zgrada prema materijalu konstrukcije u gradskoj četvrti Trešnjevka - Sjever</a:t>
            </a:r>
            <a:endParaRPr lang="hr-HR"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hr-HR" dirty="0"/>
              <a:t>3. Prikaz karata ulaznih modela za proračun </a:t>
            </a:r>
            <a:br>
              <a:rPr lang="hr-HR" dirty="0"/>
            </a:br>
            <a:r>
              <a:rPr lang="hr-HR" dirty="0"/>
              <a:t>    potresnog rizika – 2. karte modela izloženosti</a:t>
            </a:r>
            <a:endParaRPr lang="en-GB" dirty="0"/>
          </a:p>
        </p:txBody>
      </p:sp>
      <p:sp>
        <p:nvSpPr>
          <p:cNvPr id="9" name="TextBox 8">
            <a:extLst>
              <a:ext uri="{FF2B5EF4-FFF2-40B4-BE49-F238E27FC236}">
                <a16:creationId xmlns:a16="http://schemas.microsoft.com/office/drawing/2014/main" id="{D9CEB4C9-5052-08C5-CF4B-C887EBAFA59C}"/>
              </a:ext>
            </a:extLst>
          </p:cNvPr>
          <p:cNvSpPr txBox="1"/>
          <p:nvPr/>
        </p:nvSpPr>
        <p:spPr>
          <a:xfrm>
            <a:off x="7016467" y="3235007"/>
            <a:ext cx="5246880" cy="830997"/>
          </a:xfrm>
          <a:prstGeom prst="rect">
            <a:avLst/>
          </a:prstGeom>
          <a:noFill/>
        </p:spPr>
        <p:txBody>
          <a:bodyPr wrap="square" rtlCol="0">
            <a:spAutoFit/>
          </a:bodyPr>
          <a:lstStyle/>
          <a:p>
            <a:pPr algn="ctr"/>
            <a:r>
              <a:rPr lang="hr-HR" sz="1600" dirty="0">
                <a:latin typeface="Arial" panose="020B0604020202020204" pitchFamily="34" charset="0"/>
                <a:cs typeface="Arial" panose="020B0604020202020204" pitchFamily="34" charset="0"/>
              </a:rPr>
              <a:t>3D prikaz poligona zgrada i statistički prikaz kružnim grafikonima omjera broja zgrada prema materijalu konstrukcije u gradskoj četvrti Trešnjevka – Sjever </a:t>
            </a: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584962"/>
            <a:ext cx="11040364" cy="4343400"/>
          </a:xfrm>
          <a:prstGeom prst="rect">
            <a:avLst/>
          </a:prstGeom>
        </p:spPr>
        <p:txBody>
          <a:bodyPr vert="horz" lIns="91440" tIns="45720" rIns="91440" bIns="45720" rtlCol="0" anchor="t">
            <a:normAutofit/>
          </a:bodyPr>
          <a:lstStyle>
            <a:defPPr>
              <a:defRPr lang="sr-Latn-RS"/>
            </a:defPPr>
            <a:lvl1pPr marL="228600" indent="-228600">
              <a:lnSpc>
                <a:spcPct val="114000"/>
              </a:lnSpc>
              <a:spcBef>
                <a:spcPts val="1000"/>
              </a:spcBef>
              <a:buFont typeface="Arial" panose="020B0604020202020204" pitchFamily="34" charset="0"/>
              <a:buChar char="•"/>
              <a:defRPr sz="2800" b="1">
                <a:solidFill>
                  <a:srgbClr val="0070C0"/>
                </a:solidFill>
                <a:latin typeface="Arial" panose="020B0604020202020204" pitchFamily="34" charset="0"/>
                <a:cs typeface="Arial" panose="020B0604020202020204" pitchFamily="34" charset="0"/>
              </a:defRPr>
            </a:lvl1pPr>
            <a:lvl2pPr marL="685800" lvl="1"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lvl="2" indent="-228600">
              <a:lnSpc>
                <a:spcPct val="114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hr-HR" dirty="0"/>
              <a:t>Model izloženosti zgrada – prikaz prema atributu „Materijal konstrukcije”</a:t>
            </a:r>
          </a:p>
          <a:p>
            <a:endParaRPr lang="hr-HR" dirty="0"/>
          </a:p>
        </p:txBody>
      </p:sp>
      <p:pic>
        <p:nvPicPr>
          <p:cNvPr id="10" name="Picture 9" descr="A map of a city&#10;&#10;Description automatically generated">
            <a:extLst>
              <a:ext uri="{FF2B5EF4-FFF2-40B4-BE49-F238E27FC236}">
                <a16:creationId xmlns:a16="http://schemas.microsoft.com/office/drawing/2014/main" id="{5F0BD32A-457C-F87A-672F-CAA1FFBB25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758" b="10989"/>
          <a:stretch/>
        </p:blipFill>
        <p:spPr>
          <a:xfrm>
            <a:off x="270252" y="2745011"/>
            <a:ext cx="6381467" cy="2827691"/>
          </a:xfrm>
          <a:prstGeom prst="rect">
            <a:avLst/>
          </a:prstGeom>
          <a:ln>
            <a:solidFill>
              <a:schemeClr val="tx1"/>
            </a:solidFill>
          </a:ln>
        </p:spPr>
      </p:pic>
      <p:pic>
        <p:nvPicPr>
          <p:cNvPr id="5" name="Picture 4" descr="A map with circles and a city map&#10;&#10;Description automatically generated">
            <a:extLst>
              <a:ext uri="{FF2B5EF4-FFF2-40B4-BE49-F238E27FC236}">
                <a16:creationId xmlns:a16="http://schemas.microsoft.com/office/drawing/2014/main" id="{08172A7C-C23C-074A-6FAC-698CCA3D50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253" b="13337"/>
          <a:stretch/>
        </p:blipFill>
        <p:spPr>
          <a:xfrm>
            <a:off x="6501885" y="4192547"/>
            <a:ext cx="5538227" cy="2485466"/>
          </a:xfrm>
          <a:prstGeom prst="rect">
            <a:avLst/>
          </a:prstGeom>
          <a:ln>
            <a:solidFill>
              <a:schemeClr val="tx1"/>
            </a:solidFill>
          </a:ln>
        </p:spPr>
      </p:pic>
    </p:spTree>
    <p:custDataLst>
      <p:tags r:id="rId1"/>
    </p:custDataLst>
    <p:extLst>
      <p:ext uri="{BB962C8B-B14F-4D97-AF65-F5344CB8AC3E}">
        <p14:creationId xmlns:p14="http://schemas.microsoft.com/office/powerpoint/2010/main" val="52375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hr-HR" dirty="0"/>
              <a:t>3. Prikaz karata ulaznih modela za proračun </a:t>
            </a:r>
            <a:br>
              <a:rPr lang="hr-HR" dirty="0"/>
            </a:br>
            <a:r>
              <a:rPr lang="hr-HR" dirty="0"/>
              <a:t>    potresnog rizika – 2. karte modela izloženosti</a:t>
            </a:r>
            <a:endParaRPr lang="en-GB" dirty="0"/>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584962"/>
            <a:ext cx="11040364" cy="43434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hr-HR" sz="2800" b="1" dirty="0">
                <a:solidFill>
                  <a:srgbClr val="7030A0"/>
                </a:solidFill>
                <a:latin typeface="Arial" panose="020B0604020202020204" pitchFamily="34" charset="0"/>
                <a:cs typeface="Arial" panose="020B0604020202020204" pitchFamily="34" charset="0"/>
              </a:rPr>
              <a:t>Model izloženosti stanovništva</a:t>
            </a:r>
          </a:p>
        </p:txBody>
      </p:sp>
      <p:pic>
        <p:nvPicPr>
          <p:cNvPr id="5" name="Picture 4" descr="A map of a region&#10;&#10;Description automatically generated">
            <a:extLst>
              <a:ext uri="{FF2B5EF4-FFF2-40B4-BE49-F238E27FC236}">
                <a16:creationId xmlns:a16="http://schemas.microsoft.com/office/drawing/2014/main" id="{3D34B61A-AA65-215C-ACAB-B21F4A8976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1"/>
          <a:stretch/>
        </p:blipFill>
        <p:spPr>
          <a:xfrm>
            <a:off x="6333067" y="1768606"/>
            <a:ext cx="5723128" cy="4728861"/>
          </a:xfrm>
          <a:prstGeom prst="rect">
            <a:avLst/>
          </a:prstGeom>
          <a:ln>
            <a:solidFill>
              <a:schemeClr val="tx1"/>
            </a:solidFill>
          </a:ln>
        </p:spPr>
      </p:pic>
      <p:sp>
        <p:nvSpPr>
          <p:cNvPr id="7" name="TextBox 6">
            <a:extLst>
              <a:ext uri="{FF2B5EF4-FFF2-40B4-BE49-F238E27FC236}">
                <a16:creationId xmlns:a16="http://schemas.microsoft.com/office/drawing/2014/main" id="{07D9A42C-52FD-121E-E06E-4A84504E5720}"/>
              </a:ext>
            </a:extLst>
          </p:cNvPr>
          <p:cNvSpPr txBox="1"/>
          <p:nvPr/>
        </p:nvSpPr>
        <p:spPr>
          <a:xfrm>
            <a:off x="965199" y="5104364"/>
            <a:ext cx="5130801" cy="1323439"/>
          </a:xfrm>
          <a:prstGeom prst="rect">
            <a:avLst/>
          </a:prstGeom>
          <a:noFill/>
        </p:spPr>
        <p:txBody>
          <a:bodyPr wrap="square">
            <a:spAutoFit/>
          </a:bodyPr>
          <a:lstStyle/>
          <a:p>
            <a:pPr algn="just"/>
            <a:r>
              <a:rPr lang="en-GB" sz="2000" dirty="0">
                <a:effectLst/>
                <a:latin typeface="Arial" panose="020B0604020202020204" pitchFamily="34" charset="0"/>
                <a:ea typeface="Times New Roman" panose="02020603050405020304" pitchFamily="18" charset="0"/>
                <a:cs typeface="Arial" panose="020B0604020202020204" pitchFamily="34" charset="0"/>
              </a:rPr>
              <a:t>3D </a:t>
            </a:r>
            <a:r>
              <a:rPr lang="en-GB" sz="2000" dirty="0" err="1">
                <a:effectLst/>
                <a:latin typeface="Arial" panose="020B0604020202020204" pitchFamily="34" charset="0"/>
                <a:ea typeface="Times New Roman" panose="02020603050405020304" pitchFamily="18" charset="0"/>
                <a:cs typeface="Arial" panose="020B0604020202020204" pitchFamily="34" charset="0"/>
              </a:rPr>
              <a:t>prikaz</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prostorne</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raspodjela</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broja</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stanovnika</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grada</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Zagreba</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iskazan</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brojem</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stanovnika</a:t>
            </a:r>
            <a:r>
              <a:rPr lang="hr-HR" sz="2000" dirty="0">
                <a:effectLst/>
                <a:latin typeface="Arial" panose="020B0604020202020204" pitchFamily="34" charset="0"/>
                <a:ea typeface="Times New Roman" panose="02020603050405020304" pitchFamily="18" charset="0"/>
                <a:cs typeface="Arial" panose="020B0604020202020204" pitchFamily="34" charset="0"/>
              </a:rPr>
              <a:t> </a:t>
            </a:r>
            <a:r>
              <a:rPr lang="hr-HR" sz="2000" dirty="0" err="1">
                <a:effectLst/>
                <a:latin typeface="Arial" panose="020B0604020202020204" pitchFamily="34" charset="0"/>
                <a:ea typeface="Times New Roman" panose="02020603050405020304" pitchFamily="18" charset="0"/>
                <a:cs typeface="Arial" panose="020B0604020202020204" pitchFamily="34" charset="0"/>
              </a:rPr>
              <a:t>agreniranog</a:t>
            </a:r>
            <a:r>
              <a:rPr lang="en-GB" sz="2000" dirty="0">
                <a:effectLst/>
                <a:latin typeface="Arial" panose="020B0604020202020204" pitchFamily="34" charset="0"/>
                <a:ea typeface="Times New Roman" panose="02020603050405020304" pitchFamily="18" charset="0"/>
                <a:cs typeface="Arial" panose="020B0604020202020204" pitchFamily="34" charset="0"/>
              </a:rPr>
              <a:t> po </a:t>
            </a:r>
            <a:r>
              <a:rPr lang="en-GB" sz="2000" dirty="0" err="1">
                <a:effectLst/>
                <a:latin typeface="Arial" panose="020B0604020202020204" pitchFamily="34" charset="0"/>
                <a:ea typeface="Times New Roman" panose="02020603050405020304" pitchFamily="18" charset="0"/>
                <a:cs typeface="Arial" panose="020B0604020202020204" pitchFamily="34" charset="0"/>
              </a:rPr>
              <a:t>mjesnim</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hr-HR" sz="2000" dirty="0">
                <a:effectLst/>
                <a:latin typeface="Arial" panose="020B0604020202020204" pitchFamily="34" charset="0"/>
                <a:ea typeface="Times New Roman" panose="02020603050405020304" pitchFamily="18" charset="0"/>
                <a:cs typeface="Arial" panose="020B0604020202020204" pitchFamily="34" charset="0"/>
              </a:rPr>
              <a:t>odborima.</a:t>
            </a:r>
            <a:endParaRPr lang="hr-H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8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hr-HR" dirty="0"/>
              <a:t>3. Prikaz karata ulaznih modela za proračun </a:t>
            </a:r>
            <a:br>
              <a:rPr lang="hr-HR" dirty="0"/>
            </a:br>
            <a:r>
              <a:rPr lang="hr-HR" dirty="0"/>
              <a:t>    potresnog rizika – 2. karte modela izloženosti</a:t>
            </a:r>
            <a:endParaRPr lang="en-GB" dirty="0"/>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584962"/>
            <a:ext cx="5255661" cy="434340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hr-HR" sz="2800" b="1" dirty="0">
                <a:solidFill>
                  <a:srgbClr val="C00000"/>
                </a:solidFill>
                <a:latin typeface="Arial" panose="020B0604020202020204" pitchFamily="34" charset="0"/>
                <a:cs typeface="Arial" panose="020B0604020202020204" pitchFamily="34" charset="0"/>
              </a:rPr>
              <a:t>Ekonomska izloženost</a:t>
            </a:r>
          </a:p>
          <a:p>
            <a:pPr>
              <a:lnSpc>
                <a:spcPct val="114000"/>
              </a:lnSpc>
            </a:pPr>
            <a:endParaRPr lang="hr-HR" dirty="0">
              <a:latin typeface="Arial" panose="020B0604020202020204" pitchFamily="34" charset="0"/>
              <a:cs typeface="Arial" panose="020B0604020202020204" pitchFamily="34" charset="0"/>
            </a:endParaRPr>
          </a:p>
          <a:p>
            <a:pPr algn="just">
              <a:lnSpc>
                <a:spcPct val="114000"/>
              </a:lnSpc>
            </a:pPr>
            <a:r>
              <a:rPr lang="hr-HR" dirty="0">
                <a:latin typeface="Arial" panose="020B0604020202020204" pitchFamily="34" charset="0"/>
                <a:cs typeface="Arial" panose="020B0604020202020204" pitchFamily="34" charset="0"/>
              </a:rPr>
              <a:t>Karte kojima se ukazuje na ekonomski izloženije dijelove promatranog područja jesu karte koje prikazuju prostornu raspodjelu ukupne izložene ekonomske vrijednost zgrada za neko područje, a dobiva se množenjem ukupne izložene površine zgrada s vrijednosti jedinične zamjenske cijene.</a:t>
            </a:r>
          </a:p>
          <a:p>
            <a:pPr>
              <a:lnSpc>
                <a:spcPct val="114000"/>
              </a:lnSpc>
            </a:pPr>
            <a:endParaRPr lang="hr-HR" dirty="0">
              <a:latin typeface="Arial" panose="020B0604020202020204" pitchFamily="34" charset="0"/>
              <a:cs typeface="Arial" panose="020B0604020202020204" pitchFamily="34" charset="0"/>
            </a:endParaRPr>
          </a:p>
          <a:p>
            <a:pPr>
              <a:lnSpc>
                <a:spcPct val="114000"/>
              </a:lnSpc>
            </a:pPr>
            <a:endParaRPr lang="hr-HR" sz="2800" b="1" dirty="0">
              <a:latin typeface="Arial" panose="020B0604020202020204" pitchFamily="34" charset="0"/>
              <a:cs typeface="Arial" panose="020B0604020202020204" pitchFamily="34" charset="0"/>
            </a:endParaRPr>
          </a:p>
        </p:txBody>
      </p:sp>
      <p:pic>
        <p:nvPicPr>
          <p:cNvPr id="3" name="Picture 2" descr="A map with red squares&#10;&#10;Description automatically generated">
            <a:extLst>
              <a:ext uri="{FF2B5EF4-FFF2-40B4-BE49-F238E27FC236}">
                <a16:creationId xmlns:a16="http://schemas.microsoft.com/office/drawing/2014/main" id="{ACD75C6C-2D0E-F4BB-D4DE-61DA65F39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34" b="10747"/>
          <a:stretch/>
        </p:blipFill>
        <p:spPr>
          <a:xfrm>
            <a:off x="6096000" y="2205771"/>
            <a:ext cx="5854145" cy="3547096"/>
          </a:xfrm>
          <a:prstGeom prst="rect">
            <a:avLst/>
          </a:prstGeom>
          <a:ln>
            <a:solidFill>
              <a:schemeClr val="tx1"/>
            </a:solidFill>
          </a:ln>
        </p:spPr>
      </p:pic>
    </p:spTree>
    <p:extLst>
      <p:ext uri="{BB962C8B-B14F-4D97-AF65-F5344CB8AC3E}">
        <p14:creationId xmlns:p14="http://schemas.microsoft.com/office/powerpoint/2010/main" val="2673800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4. Prikaz karata rezultata proračuna potresnog rizika</a:t>
            </a:r>
            <a:endParaRPr lang="en-GB" sz="3200" b="1" dirty="0">
              <a:latin typeface="Arial" panose="020B0604020202020204" pitchFamily="34" charset="0"/>
              <a:cs typeface="Arial" panose="020B0604020202020204" pitchFamily="34" charset="0"/>
            </a:endParaRP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168401"/>
            <a:ext cx="11040364" cy="54440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hr-HR" sz="2800" b="1" dirty="0">
                <a:latin typeface="Arial" panose="020B0604020202020204" pitchFamily="34" charset="0"/>
                <a:cs typeface="Arial" panose="020B0604020202020204" pitchFamily="34" charset="0"/>
              </a:rPr>
              <a:t>Glavni pokazatelji potresnog rizika:</a:t>
            </a:r>
          </a:p>
          <a:p>
            <a:r>
              <a:rPr lang="hr-HR" dirty="0">
                <a:latin typeface="Arial" panose="020B0604020202020204" pitchFamily="34" charset="0"/>
                <a:cs typeface="Arial" panose="020B0604020202020204" pitchFamily="34" charset="0"/>
              </a:rPr>
              <a:t>Raspodjela štete na zgradama (Broj srušenih zgrada, broj teško oštećenih zgrada i broj neuporabljivih zgrada)</a:t>
            </a:r>
          </a:p>
          <a:p>
            <a:r>
              <a:rPr lang="hr-HR" dirty="0">
                <a:latin typeface="Arial" panose="020B0604020202020204" pitchFamily="34" charset="0"/>
                <a:cs typeface="Arial" panose="020B0604020202020204" pitchFamily="34" charset="0"/>
              </a:rPr>
              <a:t>Posljedice potresa na stanovništvo (Broj žrtava, broj teško ozlijeđenih osoba i broj ljudi koji će morati napustiti zgrade)</a:t>
            </a:r>
          </a:p>
          <a:p>
            <a:r>
              <a:rPr lang="hr-HR" dirty="0">
                <a:latin typeface="Arial" panose="020B0604020202020204" pitchFamily="34" charset="0"/>
                <a:cs typeface="Arial" panose="020B0604020202020204" pitchFamily="34" charset="0"/>
              </a:rPr>
              <a:t>Ukupni izravni novčani gubici zbog oštećivanja zgrada.</a:t>
            </a:r>
          </a:p>
          <a:p>
            <a:endParaRPr lang="hr-HR" sz="2800" dirty="0">
              <a:latin typeface="Arial" panose="020B0604020202020204" pitchFamily="34" charset="0"/>
              <a:cs typeface="Arial" panose="020B0604020202020204" pitchFamily="34" charset="0"/>
            </a:endParaRPr>
          </a:p>
          <a:p>
            <a:endParaRPr lang="hr-H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858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4. Prikaz karata rezultata proračuna potresnog rizika</a:t>
            </a:r>
            <a:endParaRPr lang="en-GB" sz="3200" b="1" dirty="0">
              <a:latin typeface="Arial" panose="020B0604020202020204" pitchFamily="34" charset="0"/>
              <a:cs typeface="Arial" panose="020B0604020202020204" pitchFamily="34" charset="0"/>
            </a:endParaRP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168401"/>
            <a:ext cx="10430933" cy="54440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000"/>
              </a:lnSpc>
            </a:pPr>
            <a:r>
              <a:rPr lang="pl-PL" b="1" dirty="0">
                <a:solidFill>
                  <a:srgbClr val="0070C0"/>
                </a:solidFill>
                <a:latin typeface="Arial" panose="020B0604020202020204" pitchFamily="34" charset="0"/>
                <a:cs typeface="Arial" panose="020B0604020202020204" pitchFamily="34" charset="0"/>
              </a:rPr>
              <a:t>Karte raspodjele štete na zgradama</a:t>
            </a:r>
            <a:endParaRPr lang="hr-HR" b="1" dirty="0">
              <a:solidFill>
                <a:srgbClr val="0070C0"/>
              </a:solidFill>
              <a:latin typeface="Arial" panose="020B0604020202020204" pitchFamily="34" charset="0"/>
              <a:cs typeface="Arial" panose="020B0604020202020204" pitchFamily="34" charset="0"/>
            </a:endParaRPr>
          </a:p>
          <a:p>
            <a:pPr algn="just">
              <a:lnSpc>
                <a:spcPct val="114000"/>
              </a:lnSpc>
            </a:pPr>
            <a:r>
              <a:rPr lang="hr-HR" dirty="0">
                <a:latin typeface="Arial" panose="020B0604020202020204" pitchFamily="34" charset="0"/>
                <a:cs typeface="Arial" panose="020B0604020202020204" pitchFamily="34" charset="0"/>
              </a:rPr>
              <a:t>Prikazuju podatke o raspodjeli štete fonda zgrada za pojedini promatrani potresni događaj. </a:t>
            </a:r>
          </a:p>
          <a:p>
            <a:pPr algn="just">
              <a:lnSpc>
                <a:spcPct val="114000"/>
              </a:lnSpc>
            </a:pPr>
            <a:r>
              <a:rPr lang="hr-HR" dirty="0">
                <a:latin typeface="Arial" panose="020B0604020202020204" pitchFamily="34" charset="0"/>
                <a:cs typeface="Arial" panose="020B0604020202020204" pitchFamily="34" charset="0"/>
              </a:rPr>
              <a:t>Raspodjela štete može se prikazati prema </a:t>
            </a:r>
            <a:r>
              <a:rPr lang="hr-HR" b="1" dirty="0">
                <a:latin typeface="Arial" panose="020B0604020202020204" pitchFamily="34" charset="0"/>
                <a:cs typeface="Arial" panose="020B0604020202020204" pitchFamily="34" charset="0"/>
              </a:rPr>
              <a:t>tipologiji zgrada</a:t>
            </a:r>
            <a:r>
              <a:rPr lang="hr-HR" dirty="0">
                <a:latin typeface="Arial" panose="020B0604020202020204" pitchFamily="34" charset="0"/>
                <a:cs typeface="Arial" panose="020B0604020202020204" pitchFamily="34" charset="0"/>
              </a:rPr>
              <a:t>.</a:t>
            </a:r>
          </a:p>
          <a:p>
            <a:pPr algn="just">
              <a:lnSpc>
                <a:spcPct val="114000"/>
              </a:lnSpc>
            </a:pPr>
            <a:r>
              <a:rPr lang="hr-HR" dirty="0">
                <a:latin typeface="Arial" panose="020B0604020202020204" pitchFamily="34" charset="0"/>
                <a:cs typeface="Arial" panose="020B0604020202020204" pitchFamily="34" charset="0"/>
              </a:rPr>
              <a:t>Raspodjelu štete, odnosno, raspodjelu oštećenih zgrada moguće je prikazati u odnosu na </a:t>
            </a:r>
            <a:r>
              <a:rPr lang="hr-HR" b="1" dirty="0">
                <a:latin typeface="Arial" panose="020B0604020202020204" pitchFamily="34" charset="0"/>
                <a:cs typeface="Arial" panose="020B0604020202020204" pitchFamily="34" charset="0"/>
              </a:rPr>
              <a:t>pojedine razrede oštetljivosti</a:t>
            </a:r>
            <a:r>
              <a:rPr lang="hr-HR" dirty="0">
                <a:latin typeface="Arial" panose="020B0604020202020204" pitchFamily="34" charset="0"/>
                <a:cs typeface="Arial" panose="020B0604020202020204" pitchFamily="34" charset="0"/>
              </a:rPr>
              <a:t>: neoštećene zgrade, one s laganim, srednjim i teškim oštećenjem te srušene zgrade. </a:t>
            </a:r>
          </a:p>
          <a:p>
            <a:pPr algn="just"/>
            <a:endParaRPr lang="hr-H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389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516636" y="1615871"/>
            <a:ext cx="10972631" cy="4422221"/>
          </a:xfrm>
        </p:spPr>
        <p:txBody>
          <a:bodyPr>
            <a:normAutofit/>
          </a:bodyPr>
          <a:lstStyle/>
          <a:p>
            <a:pPr marL="457200" indent="-457200" algn="just">
              <a:buAutoNum type="arabicPeriod"/>
            </a:pPr>
            <a:r>
              <a:rPr lang="pl-PL" dirty="0">
                <a:latin typeface="Arial" panose="020B0604020202020204" pitchFamily="34" charset="0"/>
                <a:cs typeface="Arial" panose="020B0604020202020204" pitchFamily="34" charset="0"/>
              </a:rPr>
              <a:t>Značajnost kartografije u procjeni potresnog rizika</a:t>
            </a:r>
            <a:endParaRPr lang="en-GB" dirty="0">
              <a:latin typeface="Arial" panose="020B0604020202020204" pitchFamily="34" charset="0"/>
              <a:cs typeface="Arial" panose="020B0604020202020204" pitchFamily="34" charset="0"/>
            </a:endParaRPr>
          </a:p>
          <a:p>
            <a:pPr marL="457200" indent="-457200" algn="just">
              <a:buAutoNum type="arabicPeriod"/>
            </a:pPr>
            <a:r>
              <a:rPr lang="pl-PL" dirty="0">
                <a:latin typeface="Arial" panose="020B0604020202020204" pitchFamily="34" charset="0"/>
                <a:cs typeface="Arial" panose="020B0604020202020204" pitchFamily="34" charset="0"/>
              </a:rPr>
              <a:t>Global Earthquake Model (GEM) i programski paket</a:t>
            </a:r>
            <a:r>
              <a:rPr lang="en-GB" dirty="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OpenQuake</a:t>
            </a:r>
          </a:p>
          <a:p>
            <a:pPr marL="457200" indent="-457200" algn="just">
              <a:buAutoNum type="arabicPeriod"/>
            </a:pPr>
            <a:r>
              <a:rPr lang="hr-HR" dirty="0">
                <a:latin typeface="Arial" panose="020B0604020202020204" pitchFamily="34" charset="0"/>
                <a:cs typeface="Arial" panose="020B0604020202020204" pitchFamily="34" charset="0"/>
              </a:rPr>
              <a:t>Prikaz karata ulaznih modela za proračun potresnog</a:t>
            </a:r>
            <a:r>
              <a:rPr lang="en-GB" dirty="0">
                <a:latin typeface="Arial" panose="020B0604020202020204" pitchFamily="34" charset="0"/>
                <a:cs typeface="Arial" panose="020B0604020202020204" pitchFamily="34" charset="0"/>
              </a:rPr>
              <a:t> </a:t>
            </a:r>
            <a:r>
              <a:rPr lang="hr-HR" dirty="0">
                <a:latin typeface="Arial" panose="020B0604020202020204" pitchFamily="34" charset="0"/>
                <a:cs typeface="Arial" panose="020B0604020202020204" pitchFamily="34" charset="0"/>
              </a:rPr>
              <a:t>rizika</a:t>
            </a:r>
            <a:endParaRPr lang="en-GB" dirty="0">
              <a:latin typeface="Arial" panose="020B0604020202020204" pitchFamily="34" charset="0"/>
              <a:cs typeface="Arial" panose="020B0604020202020204" pitchFamily="34" charset="0"/>
            </a:endParaRPr>
          </a:p>
          <a:p>
            <a:pPr marL="457200" indent="-457200" algn="just">
              <a:buAutoNum type="arabicPeriod"/>
            </a:pPr>
            <a:r>
              <a:rPr lang="en-GB" dirty="0" err="1">
                <a:latin typeface="Arial" panose="020B0604020202020204" pitchFamily="34" charset="0"/>
                <a:cs typeface="Arial" panose="020B0604020202020204" pitchFamily="34" charset="0"/>
              </a:rPr>
              <a:t>Prikaz</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karata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rezultata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proračuna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potresnog</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rizika</a:t>
            </a:r>
            <a:endParaRPr lang="hr-HR" dirty="0">
              <a:latin typeface="Arial" panose="020B0604020202020204" pitchFamily="34" charset="0"/>
              <a:cs typeface="Arial" panose="020B0604020202020204" pitchFamily="34" charset="0"/>
            </a:endParaRPr>
          </a:p>
          <a:p>
            <a:pPr marL="457200" indent="-457200" algn="just">
              <a:buAutoNum type="arabicPeriod"/>
            </a:pPr>
            <a:r>
              <a:rPr lang="en-GB" dirty="0" err="1">
                <a:latin typeface="Arial" panose="020B0604020202020204" pitchFamily="34" charset="0"/>
                <a:cs typeface="Arial" panose="020B0604020202020204" pitchFamily="34" charset="0"/>
              </a:rPr>
              <a:t>Profili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potresnog</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rizika</a:t>
            </a:r>
            <a:endParaRPr lang="hr-HR" dirty="0">
              <a:latin typeface="Arial" panose="020B0604020202020204" pitchFamily="34" charset="0"/>
              <a:cs typeface="Arial" panose="020B0604020202020204" pitchFamily="34" charset="0"/>
            </a:endParaRPr>
          </a:p>
          <a:p>
            <a:pPr marL="457200" indent="-457200" algn="just">
              <a:buAutoNum type="arabicPeriod"/>
            </a:pPr>
            <a:r>
              <a:rPr lang="pl-PL" dirty="0">
                <a:latin typeface="Arial" panose="020B0604020202020204" pitchFamily="34" charset="0"/>
                <a:cs typeface="Arial" panose="020B0604020202020204" pitchFamily="34" charset="0"/>
              </a:rPr>
              <a:t>Zaključak i smjernice za buduće aktivnosti</a:t>
            </a:r>
            <a:endParaRPr lang="en-GB" dirty="0">
              <a:latin typeface="Arial" panose="020B0604020202020204" pitchFamily="34" charset="0"/>
              <a:cs typeface="Arial" panose="020B0604020202020204" pitchFamily="34" charset="0"/>
            </a:endParaRPr>
          </a:p>
          <a:p>
            <a:pPr marL="457200" indent="-457200" algn="just">
              <a:buAutoNum type="arabicPeriod"/>
            </a:pPr>
            <a:endParaRPr lang="pl-PL" b="1" dirty="0">
              <a:solidFill>
                <a:srgbClr val="C00000"/>
              </a:solidFill>
              <a:latin typeface="Arial" panose="020B0604020202020204" pitchFamily="34" charset="0"/>
              <a:cs typeface="Arial" panose="020B0604020202020204" pitchFamily="34" charset="0"/>
            </a:endParaRPr>
          </a:p>
          <a:p>
            <a:pPr marL="0" indent="0" algn="just">
              <a:buNone/>
            </a:pPr>
            <a:endParaRPr lang="en-US" dirty="0">
              <a:latin typeface="Arial" panose="020B0604020202020204" pitchFamily="34" charset="0"/>
              <a:cs typeface="Arial" panose="020B0604020202020204" pitchFamily="34" charset="0"/>
            </a:endParaRPr>
          </a:p>
          <a:p>
            <a:pPr marL="0" indent="0" algn="just">
              <a:buNone/>
            </a:pPr>
            <a:endParaRPr lang="hr-HR" sz="20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A7C0668-6AB7-F3AB-D03B-13A0F6C241E6}"/>
              </a:ext>
            </a:extLst>
          </p:cNvPr>
          <p:cNvSpPr txBox="1">
            <a:spLocks/>
          </p:cNvSpPr>
          <p:nvPr/>
        </p:nvSpPr>
        <p:spPr>
          <a:xfrm>
            <a:off x="516636" y="430197"/>
            <a:ext cx="6894576"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Sadržaj:</a:t>
            </a:r>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7001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4. Prikaz karata rezultata proračuna potresnog rizika</a:t>
            </a:r>
            <a:endParaRPr lang="en-GB" sz="3200" b="1" dirty="0">
              <a:latin typeface="Arial" panose="020B0604020202020204" pitchFamily="34" charset="0"/>
              <a:cs typeface="Arial" panose="020B0604020202020204" pitchFamily="34" charset="0"/>
            </a:endParaRP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168401"/>
            <a:ext cx="10430933" cy="54440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000"/>
              </a:lnSpc>
            </a:pPr>
            <a:r>
              <a:rPr lang="pl-PL" sz="2200" b="1" dirty="0">
                <a:solidFill>
                  <a:srgbClr val="0070C0"/>
                </a:solidFill>
                <a:latin typeface="Arial" panose="020B0604020202020204" pitchFamily="34" charset="0"/>
                <a:cs typeface="Arial" panose="020B0604020202020204" pitchFamily="34" charset="0"/>
              </a:rPr>
              <a:t>Karte raspodjele štete na zgradama</a:t>
            </a:r>
            <a:endParaRPr lang="hr-HR" sz="2200" b="1" dirty="0">
              <a:solidFill>
                <a:srgbClr val="0070C0"/>
              </a:solidFill>
              <a:latin typeface="Arial" panose="020B0604020202020204" pitchFamily="34" charset="0"/>
              <a:cs typeface="Arial" panose="020B0604020202020204" pitchFamily="34" charset="0"/>
            </a:endParaRPr>
          </a:p>
        </p:txBody>
      </p:sp>
      <p:pic>
        <p:nvPicPr>
          <p:cNvPr id="3" name="Picture 2" descr="A map of a country with different colors&#10;&#10;Description automatically generated">
            <a:extLst>
              <a:ext uri="{FF2B5EF4-FFF2-40B4-BE49-F238E27FC236}">
                <a16:creationId xmlns:a16="http://schemas.microsoft.com/office/drawing/2014/main" id="{E5BC2DDD-F659-9425-564A-F1B513BD1E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9904" y="2821000"/>
            <a:ext cx="3754595" cy="3419330"/>
          </a:xfrm>
          <a:prstGeom prst="rect">
            <a:avLst/>
          </a:prstGeom>
          <a:ln>
            <a:solidFill>
              <a:schemeClr val="tx1"/>
            </a:solidFill>
          </a:ln>
        </p:spPr>
      </p:pic>
      <p:pic>
        <p:nvPicPr>
          <p:cNvPr id="6" name="Picture 5" descr="A map of the country&#10;&#10;Description automatically generated">
            <a:extLst>
              <a:ext uri="{FF2B5EF4-FFF2-40B4-BE49-F238E27FC236}">
                <a16:creationId xmlns:a16="http://schemas.microsoft.com/office/drawing/2014/main" id="{D9BEABD5-74FB-FCD3-0AB0-B1485A7F27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8702" y="2821000"/>
            <a:ext cx="3754595" cy="3419330"/>
          </a:xfrm>
          <a:prstGeom prst="rect">
            <a:avLst/>
          </a:prstGeom>
          <a:ln>
            <a:solidFill>
              <a:schemeClr val="tx1"/>
            </a:solidFill>
          </a:ln>
        </p:spPr>
      </p:pic>
      <p:pic>
        <p:nvPicPr>
          <p:cNvPr id="8" name="Picture 7" descr="A map of a country&#10;&#10;Description automatically generated">
            <a:extLst>
              <a:ext uri="{FF2B5EF4-FFF2-40B4-BE49-F238E27FC236}">
                <a16:creationId xmlns:a16="http://schemas.microsoft.com/office/drawing/2014/main" id="{48CFE6A8-0EB9-BC99-B929-D3BDD2730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500" y="2821000"/>
            <a:ext cx="3754595" cy="3419330"/>
          </a:xfrm>
          <a:prstGeom prst="rect">
            <a:avLst/>
          </a:prstGeom>
          <a:ln>
            <a:solidFill>
              <a:schemeClr val="tx1"/>
            </a:solidFill>
          </a:ln>
        </p:spPr>
      </p:pic>
      <p:sp>
        <p:nvSpPr>
          <p:cNvPr id="10" name="TextBox 9">
            <a:extLst>
              <a:ext uri="{FF2B5EF4-FFF2-40B4-BE49-F238E27FC236}">
                <a16:creationId xmlns:a16="http://schemas.microsoft.com/office/drawing/2014/main" id="{0DD6C0E9-E7A2-53C6-5C5E-196A977B04BA}"/>
              </a:ext>
            </a:extLst>
          </p:cNvPr>
          <p:cNvSpPr txBox="1"/>
          <p:nvPr/>
        </p:nvSpPr>
        <p:spPr>
          <a:xfrm>
            <a:off x="8119904" y="6236048"/>
            <a:ext cx="3754595" cy="369332"/>
          </a:xfrm>
          <a:prstGeom prst="rect">
            <a:avLst/>
          </a:prstGeom>
          <a:noFill/>
        </p:spPr>
        <p:txBody>
          <a:bodyPr wrap="square">
            <a:spAutoFit/>
          </a:bodyPr>
          <a:lstStyle/>
          <a:p>
            <a:pPr algn="ctr"/>
            <a:r>
              <a:rPr lang="hr-HR" sz="1800" dirty="0">
                <a:latin typeface="Arial" panose="020B0604020202020204" pitchFamily="34" charset="0"/>
                <a:cs typeface="Arial" panose="020B0604020202020204" pitchFamily="34" charset="0"/>
              </a:rPr>
              <a:t>Broj srušenih zgrada</a:t>
            </a:r>
            <a:endParaRPr lang="hr-HR" dirty="0"/>
          </a:p>
        </p:txBody>
      </p:sp>
      <p:sp>
        <p:nvSpPr>
          <p:cNvPr id="13" name="TextBox 12">
            <a:extLst>
              <a:ext uri="{FF2B5EF4-FFF2-40B4-BE49-F238E27FC236}">
                <a16:creationId xmlns:a16="http://schemas.microsoft.com/office/drawing/2014/main" id="{FE279AFE-B0AC-0A3A-68A0-911E9ABBE19F}"/>
              </a:ext>
            </a:extLst>
          </p:cNvPr>
          <p:cNvSpPr txBox="1"/>
          <p:nvPr/>
        </p:nvSpPr>
        <p:spPr>
          <a:xfrm>
            <a:off x="4218702" y="6243135"/>
            <a:ext cx="3754595" cy="369332"/>
          </a:xfrm>
          <a:prstGeom prst="rect">
            <a:avLst/>
          </a:prstGeom>
          <a:noFill/>
        </p:spPr>
        <p:txBody>
          <a:bodyPr wrap="square">
            <a:spAutoFit/>
          </a:bodyPr>
          <a:lstStyle/>
          <a:p>
            <a:pPr algn="ctr"/>
            <a:r>
              <a:rPr lang="hr-HR" dirty="0">
                <a:latin typeface="Arial" panose="020B0604020202020204" pitchFamily="34" charset="0"/>
                <a:cs typeface="Arial" panose="020B0604020202020204" pitchFamily="34" charset="0"/>
              </a:rPr>
              <a:t>B</a:t>
            </a:r>
            <a:r>
              <a:rPr lang="hr-HR" sz="1800" dirty="0">
                <a:latin typeface="Arial" panose="020B0604020202020204" pitchFamily="34" charset="0"/>
                <a:cs typeface="Arial" panose="020B0604020202020204" pitchFamily="34" charset="0"/>
              </a:rPr>
              <a:t>roj teško oštećenih zgrada</a:t>
            </a:r>
            <a:endParaRPr lang="hr-HR" dirty="0"/>
          </a:p>
        </p:txBody>
      </p:sp>
      <p:sp>
        <p:nvSpPr>
          <p:cNvPr id="14" name="TextBox 13">
            <a:extLst>
              <a:ext uri="{FF2B5EF4-FFF2-40B4-BE49-F238E27FC236}">
                <a16:creationId xmlns:a16="http://schemas.microsoft.com/office/drawing/2014/main" id="{D6D2CC97-899D-77B4-8A80-AD0F49028B72}"/>
              </a:ext>
            </a:extLst>
          </p:cNvPr>
          <p:cNvSpPr txBox="1"/>
          <p:nvPr/>
        </p:nvSpPr>
        <p:spPr>
          <a:xfrm>
            <a:off x="317499" y="6243135"/>
            <a:ext cx="3754596" cy="369332"/>
          </a:xfrm>
          <a:prstGeom prst="rect">
            <a:avLst/>
          </a:prstGeom>
          <a:noFill/>
        </p:spPr>
        <p:txBody>
          <a:bodyPr wrap="square">
            <a:spAutoFit/>
          </a:bodyPr>
          <a:lstStyle/>
          <a:p>
            <a:pPr algn="ctr"/>
            <a:r>
              <a:rPr lang="hr-HR" dirty="0">
                <a:latin typeface="Arial" panose="020B0604020202020204" pitchFamily="34" charset="0"/>
                <a:cs typeface="Arial" panose="020B0604020202020204" pitchFamily="34" charset="0"/>
              </a:rPr>
              <a:t>Broj neuporabljivih zgrada</a:t>
            </a:r>
            <a:endParaRPr lang="hr-HR" dirty="0"/>
          </a:p>
        </p:txBody>
      </p:sp>
      <p:sp>
        <p:nvSpPr>
          <p:cNvPr id="16" name="TextBox 15">
            <a:extLst>
              <a:ext uri="{FF2B5EF4-FFF2-40B4-BE49-F238E27FC236}">
                <a16:creationId xmlns:a16="http://schemas.microsoft.com/office/drawing/2014/main" id="{CCE45F24-E336-9EE9-C9EC-BE1800BD23B0}"/>
              </a:ext>
            </a:extLst>
          </p:cNvPr>
          <p:cNvSpPr txBox="1"/>
          <p:nvPr/>
        </p:nvSpPr>
        <p:spPr>
          <a:xfrm>
            <a:off x="827638" y="1598493"/>
            <a:ext cx="10645676" cy="1013354"/>
          </a:xfrm>
          <a:prstGeom prst="rect">
            <a:avLst/>
          </a:prstGeom>
          <a:noFill/>
        </p:spPr>
        <p:txBody>
          <a:bodyPr wrap="square">
            <a:spAutoFit/>
          </a:bodyPr>
          <a:lstStyle/>
          <a:p>
            <a:pPr algn="just">
              <a:lnSpc>
                <a:spcPct val="114000"/>
              </a:lnSpc>
              <a:spcAft>
                <a:spcPts val="800"/>
              </a:spcAft>
            </a:pPr>
            <a:r>
              <a:rPr lang="hr-HR" kern="100" dirty="0">
                <a:effectLst/>
                <a:latin typeface="Arial" panose="020B0604020202020204" pitchFamily="34" charset="0"/>
                <a:ea typeface="Calibri" panose="020F0502020204030204" pitchFamily="34" charset="0"/>
                <a:cs typeface="Arial" panose="020B0604020202020204" pitchFamily="34" charset="0"/>
              </a:rPr>
              <a:t>Prikazani rezultati dobiveni su proračunom potresnog rizika koristeći deterministički scenarij u kojem se razmatra djelovanje povijesnog zagrebačkog potresa iz 1880. godine. Scenarij je napravljen uz velik broj pretpostavki i ne može se smatrati pouzdanim za procjenu rizika grada Zagreba.</a:t>
            </a:r>
            <a:endParaRPr lang="en-GB"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6661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4. Prikaz karata rezultata proračuna potresnog rizika</a:t>
            </a:r>
            <a:endParaRPr lang="en-GB" sz="3200" b="1" dirty="0">
              <a:latin typeface="Arial" panose="020B0604020202020204" pitchFamily="34" charset="0"/>
              <a:cs typeface="Arial" panose="020B0604020202020204" pitchFamily="34" charset="0"/>
            </a:endParaRP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168401"/>
            <a:ext cx="5842407" cy="54440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000"/>
              </a:lnSpc>
            </a:pPr>
            <a:r>
              <a:rPr lang="pl-PL" b="1" dirty="0">
                <a:solidFill>
                  <a:srgbClr val="7030A0"/>
                </a:solidFill>
                <a:latin typeface="Arial" panose="020B0604020202020204" pitchFamily="34" charset="0"/>
                <a:cs typeface="Arial" panose="020B0604020202020204" pitchFamily="34" charset="0"/>
              </a:rPr>
              <a:t>Karte raspodjele posljedica potresa na stanovništvo</a:t>
            </a:r>
          </a:p>
          <a:p>
            <a:pPr algn="just">
              <a:lnSpc>
                <a:spcPct val="114000"/>
              </a:lnSpc>
            </a:pPr>
            <a:r>
              <a:rPr lang="hr-HR" dirty="0">
                <a:latin typeface="Arial" panose="020B0604020202020204" pitchFamily="34" charset="0"/>
                <a:cs typeface="Arial" panose="020B0604020202020204" pitchFamily="34" charset="0"/>
              </a:rPr>
              <a:t>Posljedice nekog potresnog događaja na izloženo stanovništvo iskazuje se procijenjenim brojem ljudi na više razina, primjerice, broj smrtno stradali ili onih koji će trebati zatražiti hitnu medicinsku pomoć zbog težih ozljeda. </a:t>
            </a:r>
          </a:p>
        </p:txBody>
      </p:sp>
      <p:sp>
        <p:nvSpPr>
          <p:cNvPr id="13" name="TextBox 12">
            <a:extLst>
              <a:ext uri="{FF2B5EF4-FFF2-40B4-BE49-F238E27FC236}">
                <a16:creationId xmlns:a16="http://schemas.microsoft.com/office/drawing/2014/main" id="{FE279AFE-B0AC-0A3A-68A0-911E9ABBE19F}"/>
              </a:ext>
            </a:extLst>
          </p:cNvPr>
          <p:cNvSpPr txBox="1"/>
          <p:nvPr/>
        </p:nvSpPr>
        <p:spPr>
          <a:xfrm>
            <a:off x="2098308" y="5596804"/>
            <a:ext cx="4379099" cy="1015663"/>
          </a:xfrm>
          <a:prstGeom prst="rect">
            <a:avLst/>
          </a:prstGeom>
          <a:noFill/>
        </p:spPr>
        <p:txBody>
          <a:bodyPr wrap="square">
            <a:spAutoFit/>
          </a:bodyPr>
          <a:lstStyle/>
          <a:p>
            <a:pPr algn="r"/>
            <a:r>
              <a:rPr lang="en-GB" sz="2000" dirty="0">
                <a:effectLst/>
                <a:latin typeface="Arial" panose="020B0604020202020204" pitchFamily="34" charset="0"/>
                <a:ea typeface="Times New Roman" panose="02020603050405020304" pitchFamily="18" charset="0"/>
                <a:cs typeface="Arial" panose="020B0604020202020204" pitchFamily="34" charset="0"/>
              </a:rPr>
              <a:t>3D </a:t>
            </a:r>
            <a:r>
              <a:rPr lang="en-GB" sz="2000" dirty="0" err="1">
                <a:effectLst/>
                <a:latin typeface="Arial" panose="020B0604020202020204" pitchFamily="34" charset="0"/>
                <a:ea typeface="Times New Roman" panose="02020603050405020304" pitchFamily="18" charset="0"/>
                <a:cs typeface="Arial" panose="020B0604020202020204" pitchFamily="34" charset="0"/>
              </a:rPr>
              <a:t>prikaz</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raspodjele</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broja</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ljudi</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kojima</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će</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trebati</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medicinska</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pomoć</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agregiran</a:t>
            </a:r>
            <a:r>
              <a:rPr lang="hr-HR" sz="2000" dirty="0" err="1">
                <a:effectLst/>
                <a:latin typeface="Arial" panose="020B0604020202020204" pitchFamily="34" charset="0"/>
                <a:ea typeface="Times New Roman" panose="02020603050405020304" pitchFamily="18" charset="0"/>
                <a:cs typeface="Arial" panose="020B0604020202020204" pitchFamily="34" charset="0"/>
              </a:rPr>
              <a:t>og</a:t>
            </a:r>
            <a:r>
              <a:rPr lang="en-GB" sz="2000" dirty="0">
                <a:effectLst/>
                <a:latin typeface="Arial" panose="020B0604020202020204" pitchFamily="34" charset="0"/>
                <a:ea typeface="Times New Roman" panose="02020603050405020304" pitchFamily="18" charset="0"/>
                <a:cs typeface="Arial" panose="020B0604020202020204" pitchFamily="34" charset="0"/>
              </a:rPr>
              <a:t> po </a:t>
            </a:r>
            <a:r>
              <a:rPr lang="en-GB" sz="2000" dirty="0" err="1">
                <a:effectLst/>
                <a:latin typeface="Arial" panose="020B0604020202020204" pitchFamily="34" charset="0"/>
                <a:ea typeface="Times New Roman" panose="02020603050405020304" pitchFamily="18" charset="0"/>
                <a:cs typeface="Arial" panose="020B0604020202020204" pitchFamily="34" charset="0"/>
              </a:rPr>
              <a:t>mjesnim</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err="1">
                <a:effectLst/>
                <a:latin typeface="Arial" panose="020B0604020202020204" pitchFamily="34" charset="0"/>
                <a:ea typeface="Times New Roman" panose="02020603050405020304" pitchFamily="18" charset="0"/>
                <a:cs typeface="Arial" panose="020B0604020202020204" pitchFamily="34" charset="0"/>
              </a:rPr>
              <a:t>odborima</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endParaRPr lang="hr-HR" sz="2000" dirty="0">
              <a:latin typeface="Arial" panose="020B0604020202020204" pitchFamily="34" charset="0"/>
              <a:cs typeface="Arial" panose="020B0604020202020204" pitchFamily="34" charset="0"/>
            </a:endParaRPr>
          </a:p>
        </p:txBody>
      </p:sp>
      <p:pic>
        <p:nvPicPr>
          <p:cNvPr id="5" name="Picture 4" descr="A map of a country with a compass&#10;&#10;Description automatically generated">
            <a:extLst>
              <a:ext uri="{FF2B5EF4-FFF2-40B4-BE49-F238E27FC236}">
                <a16:creationId xmlns:a16="http://schemas.microsoft.com/office/drawing/2014/main" id="{CFB20664-C355-294C-ACFB-5289594372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6671342" y="2133600"/>
            <a:ext cx="5281492" cy="4385734"/>
          </a:xfrm>
          <a:prstGeom prst="rect">
            <a:avLst/>
          </a:prstGeom>
          <a:ln>
            <a:solidFill>
              <a:schemeClr val="tx1"/>
            </a:solidFill>
          </a:ln>
        </p:spPr>
      </p:pic>
    </p:spTree>
    <p:extLst>
      <p:ext uri="{BB962C8B-B14F-4D97-AF65-F5344CB8AC3E}">
        <p14:creationId xmlns:p14="http://schemas.microsoft.com/office/powerpoint/2010/main" val="1672932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latin typeface="Arial" panose="020B0604020202020204" pitchFamily="34" charset="0"/>
                <a:cs typeface="Arial" panose="020B0604020202020204" pitchFamily="34" charset="0"/>
              </a:rPr>
              <a:t>4. </a:t>
            </a:r>
            <a:r>
              <a:rPr lang="hr-HR" sz="3200" b="1" dirty="0">
                <a:latin typeface="Arial" panose="020B0604020202020204" pitchFamily="34" charset="0"/>
                <a:cs typeface="Arial" panose="020B0604020202020204" pitchFamily="34" charset="0"/>
              </a:rPr>
              <a:t>Prikaz karata rezultata proračuna potresnog rizika</a:t>
            </a:r>
            <a:endParaRPr lang="en-GB" sz="3200" b="1" dirty="0">
              <a:latin typeface="Arial" panose="020B0604020202020204" pitchFamily="34" charset="0"/>
              <a:cs typeface="Arial" panose="020B0604020202020204" pitchFamily="34" charset="0"/>
            </a:endParaRP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168401"/>
            <a:ext cx="11133667" cy="54440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000"/>
              </a:lnSpc>
            </a:pPr>
            <a:r>
              <a:rPr lang="pl-PL" b="1" dirty="0">
                <a:solidFill>
                  <a:srgbClr val="C00000"/>
                </a:solidFill>
                <a:latin typeface="Arial" panose="020B0604020202020204" pitchFamily="34" charset="0"/>
                <a:cs typeface="Arial" panose="020B0604020202020204" pitchFamily="34" charset="0"/>
              </a:rPr>
              <a:t>Karte raspodjele ekonomskih gubitaka</a:t>
            </a:r>
          </a:p>
          <a:p>
            <a:pPr algn="just">
              <a:lnSpc>
                <a:spcPct val="114000"/>
              </a:lnSpc>
            </a:pPr>
            <a:r>
              <a:rPr lang="hr-HR" dirty="0">
                <a:latin typeface="Arial" panose="020B0604020202020204" pitchFamily="34" charset="0"/>
                <a:cs typeface="Arial" panose="020B0604020202020204" pitchFamily="34" charset="0"/>
              </a:rPr>
              <a:t>Karte ekonomskih gubitaka prikazuju procijenjene gubitke za neki fond zgrada i to za određeni povratni period (ili vjerojatnost prekoračenja unutar danog vremenskog intervala). </a:t>
            </a:r>
          </a:p>
        </p:txBody>
      </p:sp>
      <p:pic>
        <p:nvPicPr>
          <p:cNvPr id="5" name="Picture 4">
            <a:extLst>
              <a:ext uri="{FF2B5EF4-FFF2-40B4-BE49-F238E27FC236}">
                <a16:creationId xmlns:a16="http://schemas.microsoft.com/office/drawing/2014/main" id="{CFB20664-C355-294C-ACFB-5289594372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3" b="8406"/>
          <a:stretch/>
        </p:blipFill>
        <p:spPr>
          <a:xfrm>
            <a:off x="6654408" y="2614700"/>
            <a:ext cx="4885658" cy="4057034"/>
          </a:xfrm>
          <a:prstGeom prst="rect">
            <a:avLst/>
          </a:prstGeom>
          <a:ln>
            <a:solidFill>
              <a:schemeClr val="tx1"/>
            </a:solidFill>
          </a:ln>
        </p:spPr>
      </p:pic>
      <p:sp>
        <p:nvSpPr>
          <p:cNvPr id="3" name="TextBox 2">
            <a:extLst>
              <a:ext uri="{FF2B5EF4-FFF2-40B4-BE49-F238E27FC236}">
                <a16:creationId xmlns:a16="http://schemas.microsoft.com/office/drawing/2014/main" id="{1D8393BE-C800-7878-04D8-5D3F2D9C1D13}"/>
              </a:ext>
            </a:extLst>
          </p:cNvPr>
          <p:cNvSpPr txBox="1"/>
          <p:nvPr/>
        </p:nvSpPr>
        <p:spPr>
          <a:xfrm>
            <a:off x="635000" y="3118261"/>
            <a:ext cx="5790807" cy="3553473"/>
          </a:xfrm>
          <a:prstGeom prst="rect">
            <a:avLst/>
          </a:prstGeom>
        </p:spPr>
        <p:txBody>
          <a:bodyPr vert="horz" lIns="91440" tIns="45720" rIns="91440" bIns="45720" rtlCol="0" anchor="t">
            <a:normAutofit/>
          </a:bodyPr>
          <a:lstStyle>
            <a:defPPr>
              <a:defRPr lang="sr-Latn-RS"/>
            </a:defPPr>
            <a:lvl1pPr marL="228600" indent="-228600" algn="just">
              <a:lnSpc>
                <a:spcPct val="114000"/>
              </a:lnSpc>
              <a:spcBef>
                <a:spcPts val="1000"/>
              </a:spcBef>
              <a:buFont typeface="Arial" panose="020B0604020202020204" pitchFamily="34" charset="0"/>
              <a:buChar char="•"/>
              <a:defRPr sz="2400" b="1">
                <a:solidFill>
                  <a:srgbClr val="C00000"/>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400"/>
            </a:lvl3pPr>
            <a:lvl4pPr marL="1600200" indent="-228600">
              <a:lnSpc>
                <a:spcPct val="90000"/>
              </a:lnSpc>
              <a:spcBef>
                <a:spcPts val="500"/>
              </a:spcBef>
              <a:buFont typeface="Arial" panose="020B0604020202020204" pitchFamily="34" charset="0"/>
              <a:buChar char="•"/>
              <a:defRPr sz="2400"/>
            </a:lvl4pPr>
            <a:lvl5pPr marL="2057400" indent="-228600">
              <a:lnSpc>
                <a:spcPct val="90000"/>
              </a:lnSpc>
              <a:spcBef>
                <a:spcPts val="500"/>
              </a:spcBef>
              <a:buFont typeface="Arial" panose="020B0604020202020204" pitchFamily="34" charset="0"/>
              <a:buChar char="•"/>
              <a:defRPr sz="2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hr-HR" b="0" dirty="0">
                <a:solidFill>
                  <a:schemeClr val="tx1"/>
                </a:solidFill>
              </a:rPr>
              <a:t>Kartama raspodjele ekonomskih gubitaka moguće je prikazati gubitke prema određenoj </a:t>
            </a:r>
            <a:r>
              <a:rPr lang="hr-HR" dirty="0">
                <a:solidFill>
                  <a:schemeClr val="tx1"/>
                </a:solidFill>
              </a:rPr>
              <a:t>tipologiji zgrade</a:t>
            </a:r>
            <a:r>
              <a:rPr lang="hr-HR" b="0" dirty="0">
                <a:solidFill>
                  <a:schemeClr val="tx1"/>
                </a:solidFill>
              </a:rPr>
              <a:t>, odnosno, </a:t>
            </a:r>
            <a:r>
              <a:rPr lang="hr-HR" dirty="0">
                <a:solidFill>
                  <a:schemeClr val="tx1"/>
                </a:solidFill>
              </a:rPr>
              <a:t>razredu oštetljivosti </a:t>
            </a:r>
            <a:r>
              <a:rPr lang="hr-HR" b="0" dirty="0">
                <a:solidFill>
                  <a:schemeClr val="tx1"/>
                </a:solidFill>
              </a:rPr>
              <a:t>ili je je moguće prikazivanje karte </a:t>
            </a:r>
            <a:r>
              <a:rPr lang="hr-HR" dirty="0">
                <a:solidFill>
                  <a:schemeClr val="tx1"/>
                </a:solidFill>
              </a:rPr>
              <a:t>agregiranih gubitaka</a:t>
            </a:r>
            <a:r>
              <a:rPr lang="hr-HR" b="0" dirty="0">
                <a:solidFill>
                  <a:schemeClr val="tx1"/>
                </a:solidFill>
              </a:rPr>
              <a:t> unutar određenih administrativnih granica.</a:t>
            </a:r>
          </a:p>
          <a:p>
            <a:pPr algn="l"/>
            <a:endParaRPr lang="hr-HR" b="0" dirty="0">
              <a:solidFill>
                <a:schemeClr val="tx1"/>
              </a:solidFill>
            </a:endParaRPr>
          </a:p>
        </p:txBody>
      </p:sp>
    </p:spTree>
    <p:extLst>
      <p:ext uri="{BB962C8B-B14F-4D97-AF65-F5344CB8AC3E}">
        <p14:creationId xmlns:p14="http://schemas.microsoft.com/office/powerpoint/2010/main" val="4214491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Profili potresnog rizika</a:t>
            </a:r>
            <a:endParaRPr lang="en-GB" sz="3200" b="1" dirty="0">
              <a:latin typeface="Arial" panose="020B0604020202020204" pitchFamily="34" charset="0"/>
              <a:cs typeface="Arial" panose="020B0604020202020204" pitchFamily="34" charset="0"/>
            </a:endParaRP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168401"/>
            <a:ext cx="10845800" cy="54440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000"/>
              </a:lnSpc>
            </a:pPr>
            <a:r>
              <a:rPr lang="pl-PL" dirty="0">
                <a:latin typeface="Arial" panose="020B0604020202020204" pitchFamily="34" charset="0"/>
                <a:cs typeface="Arial" panose="020B0604020202020204" pitchFamily="34" charset="0"/>
              </a:rPr>
              <a:t>Na slikoviti način i statistički prikazuju rezultate procjene potresnog rizika.</a:t>
            </a:r>
          </a:p>
          <a:p>
            <a:pPr algn="just">
              <a:lnSpc>
                <a:spcPct val="114000"/>
              </a:lnSpc>
            </a:pPr>
            <a:r>
              <a:rPr lang="pl-PL" dirty="0">
                <a:latin typeface="Arial" panose="020B0604020202020204" pitchFamily="34" charset="0"/>
                <a:cs typeface="Arial" panose="020B0604020202020204" pitchFamily="34" charset="0"/>
              </a:rPr>
              <a:t>Profili na urbanoj razini namijenjeni su</a:t>
            </a:r>
          </a:p>
          <a:p>
            <a:pPr lvl="1" algn="just">
              <a:lnSpc>
                <a:spcPct val="114000"/>
              </a:lnSpc>
            </a:pPr>
            <a:r>
              <a:rPr lang="pl-PL" b="1" dirty="0">
                <a:latin typeface="Arial" panose="020B0604020202020204" pitchFamily="34" charset="0"/>
                <a:cs typeface="Arial" panose="020B0604020202020204" pitchFamily="34" charset="0"/>
              </a:rPr>
              <a:t>mjerenju utjecaja </a:t>
            </a:r>
            <a:r>
              <a:rPr lang="pl-PL" dirty="0">
                <a:latin typeface="Arial" panose="020B0604020202020204" pitchFamily="34" charset="0"/>
                <a:cs typeface="Arial" panose="020B0604020202020204" pitchFamily="34" charset="0"/>
              </a:rPr>
              <a:t>potresnog događaja na promoatrano gradsko područje</a:t>
            </a:r>
          </a:p>
          <a:p>
            <a:pPr lvl="1" algn="just">
              <a:lnSpc>
                <a:spcPct val="114000"/>
              </a:lnSpc>
            </a:pPr>
            <a:r>
              <a:rPr lang="pl-PL" b="1" dirty="0">
                <a:latin typeface="Arial" panose="020B0604020202020204" pitchFamily="34" charset="0"/>
                <a:cs typeface="Arial" panose="020B0604020202020204" pitchFamily="34" charset="0"/>
              </a:rPr>
              <a:t>informiranju</a:t>
            </a:r>
            <a:r>
              <a:rPr lang="pl-PL" dirty="0">
                <a:latin typeface="Arial" panose="020B0604020202020204" pitchFamily="34" charset="0"/>
                <a:cs typeface="Arial" panose="020B0604020202020204" pitchFamily="34" charset="0"/>
              </a:rPr>
              <a:t> gradskih vlasti i službi za upravljanje u hitnim situacijama kako bi im olakšali donošenje odluka pri </a:t>
            </a:r>
            <a:r>
              <a:rPr lang="pl-PL" b="1" dirty="0">
                <a:latin typeface="Arial" panose="020B0604020202020204" pitchFamily="34" charset="0"/>
                <a:cs typeface="Arial" panose="020B0604020202020204" pitchFamily="34" charset="0"/>
              </a:rPr>
              <a:t>upravljanju potresnim rizikom te planiranju spremnosti i odgovora na katastrofe i ublažavanja posljedica</a:t>
            </a:r>
            <a:r>
              <a:rPr lang="pl-PL" dirty="0">
                <a:latin typeface="Arial" panose="020B0604020202020204" pitchFamily="34" charset="0"/>
                <a:cs typeface="Arial" panose="020B0604020202020204" pitchFamily="34" charset="0"/>
              </a:rPr>
              <a:t>. </a:t>
            </a:r>
          </a:p>
          <a:p>
            <a:pPr algn="just">
              <a:lnSpc>
                <a:spcPct val="114000"/>
              </a:lnSpc>
            </a:pPr>
            <a:r>
              <a:rPr lang="hr-HR" dirty="0">
                <a:latin typeface="Arial" panose="020B0604020202020204" pitchFamily="34" charset="0"/>
                <a:cs typeface="Arial" panose="020B0604020202020204" pitchFamily="34" charset="0"/>
              </a:rPr>
              <a:t>Možemo profile potresnog rizika podijeliti na dva tipa:</a:t>
            </a:r>
          </a:p>
          <a:p>
            <a:pPr lvl="1">
              <a:lnSpc>
                <a:spcPct val="114000"/>
              </a:lnSpc>
            </a:pPr>
            <a:r>
              <a:rPr lang="hr-HR" dirty="0">
                <a:latin typeface="Arial" panose="020B0604020202020204" pitchFamily="34" charset="0"/>
                <a:cs typeface="Arial" panose="020B0604020202020204" pitchFamily="34" charset="0"/>
              </a:rPr>
              <a:t>Profili spremnosti i odgovora na hitne slučajeve za neki scenarij </a:t>
            </a:r>
            <a:br>
              <a:rPr lang="hr-HR" dirty="0">
                <a:latin typeface="Arial" panose="020B0604020202020204" pitchFamily="34" charset="0"/>
                <a:cs typeface="Arial" panose="020B0604020202020204" pitchFamily="34" charset="0"/>
              </a:rPr>
            </a:br>
            <a:r>
              <a:rPr lang="hr-HR" dirty="0">
                <a:latin typeface="Arial" panose="020B0604020202020204" pitchFamily="34" charset="0"/>
                <a:cs typeface="Arial" panose="020B0604020202020204" pitchFamily="34" charset="0"/>
              </a:rPr>
              <a:t>potresa.</a:t>
            </a:r>
          </a:p>
          <a:p>
            <a:pPr lvl="1">
              <a:lnSpc>
                <a:spcPct val="114000"/>
              </a:lnSpc>
            </a:pPr>
            <a:r>
              <a:rPr lang="hr-HR" dirty="0">
                <a:latin typeface="Arial" panose="020B0604020202020204" pitchFamily="34" charset="0"/>
                <a:cs typeface="Arial" panose="020B0604020202020204" pitchFamily="34" charset="0"/>
              </a:rPr>
              <a:t>Profili za dugoročno smanjenje rizika i upravljanje </a:t>
            </a:r>
            <a:br>
              <a:rPr lang="hr-HR" dirty="0">
                <a:latin typeface="Arial" panose="020B0604020202020204" pitchFamily="34" charset="0"/>
                <a:cs typeface="Arial" panose="020B0604020202020204" pitchFamily="34" charset="0"/>
              </a:rPr>
            </a:br>
            <a:r>
              <a:rPr lang="hr-HR" dirty="0">
                <a:latin typeface="Arial" panose="020B0604020202020204" pitchFamily="34" charset="0"/>
                <a:cs typeface="Arial" panose="020B0604020202020204" pitchFamily="34" charset="0"/>
              </a:rPr>
              <a:t>za promatrano područje. </a:t>
            </a:r>
          </a:p>
        </p:txBody>
      </p:sp>
    </p:spTree>
    <p:extLst>
      <p:ext uri="{BB962C8B-B14F-4D97-AF65-F5344CB8AC3E}">
        <p14:creationId xmlns:p14="http://schemas.microsoft.com/office/powerpoint/2010/main" val="2493675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Profili potresnog rizika</a:t>
            </a:r>
            <a:endParaRPr lang="en-GB" sz="3200" b="1" dirty="0">
              <a:latin typeface="Arial" panose="020B0604020202020204" pitchFamily="34" charset="0"/>
              <a:cs typeface="Arial" panose="020B0604020202020204" pitchFamily="34" charset="0"/>
            </a:endParaRP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168401"/>
            <a:ext cx="10430933" cy="54440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pPr>
            <a:r>
              <a:rPr lang="hr-HR" sz="2200" dirty="0">
                <a:latin typeface="Arial" panose="020B0604020202020204" pitchFamily="34" charset="0"/>
                <a:cs typeface="Arial" panose="020B0604020202020204" pitchFamily="34" charset="0"/>
              </a:rPr>
              <a:t>Profili spremnosti i odgovora na hitne slučajeve za neki scenarij potresa. </a:t>
            </a:r>
          </a:p>
        </p:txBody>
      </p:sp>
      <p:pic>
        <p:nvPicPr>
          <p:cNvPr id="3" name="Picture 2" descr="A close-up of a map&#10;&#10;Description automatically generated">
            <a:extLst>
              <a:ext uri="{FF2B5EF4-FFF2-40B4-BE49-F238E27FC236}">
                <a16:creationId xmlns:a16="http://schemas.microsoft.com/office/drawing/2014/main" id="{3E01EAA2-6079-E987-5D59-69A7D3013F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134"/>
          <a:stretch/>
        </p:blipFill>
        <p:spPr>
          <a:xfrm>
            <a:off x="2188164" y="1769626"/>
            <a:ext cx="7468222" cy="4842841"/>
          </a:xfrm>
          <a:prstGeom prst="rect">
            <a:avLst/>
          </a:prstGeom>
        </p:spPr>
      </p:pic>
      <p:sp>
        <p:nvSpPr>
          <p:cNvPr id="5" name="Rectangle 4">
            <a:extLst>
              <a:ext uri="{FF2B5EF4-FFF2-40B4-BE49-F238E27FC236}">
                <a16:creationId xmlns:a16="http://schemas.microsoft.com/office/drawing/2014/main" id="{109743AC-5E53-55E6-FB0C-B81A29204435}"/>
              </a:ext>
            </a:extLst>
          </p:cNvPr>
          <p:cNvSpPr/>
          <p:nvPr/>
        </p:nvSpPr>
        <p:spPr>
          <a:xfrm>
            <a:off x="5325533" y="1761251"/>
            <a:ext cx="4330853" cy="8465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Rectangle 5">
            <a:extLst>
              <a:ext uri="{FF2B5EF4-FFF2-40B4-BE49-F238E27FC236}">
                <a16:creationId xmlns:a16="http://schemas.microsoft.com/office/drawing/2014/main" id="{5643C966-4982-761C-76D8-00BD29991FF4}"/>
              </a:ext>
            </a:extLst>
          </p:cNvPr>
          <p:cNvSpPr/>
          <p:nvPr/>
        </p:nvSpPr>
        <p:spPr>
          <a:xfrm>
            <a:off x="2188164" y="1761252"/>
            <a:ext cx="3137369" cy="8465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Rectangle 6">
            <a:extLst>
              <a:ext uri="{FF2B5EF4-FFF2-40B4-BE49-F238E27FC236}">
                <a16:creationId xmlns:a16="http://schemas.microsoft.com/office/drawing/2014/main" id="{4B7779CA-EA17-3553-3237-0439485D0A71}"/>
              </a:ext>
            </a:extLst>
          </p:cNvPr>
          <p:cNvSpPr/>
          <p:nvPr/>
        </p:nvSpPr>
        <p:spPr>
          <a:xfrm>
            <a:off x="2188165" y="2607825"/>
            <a:ext cx="2519302" cy="24298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Rectangle 7">
            <a:extLst>
              <a:ext uri="{FF2B5EF4-FFF2-40B4-BE49-F238E27FC236}">
                <a16:creationId xmlns:a16="http://schemas.microsoft.com/office/drawing/2014/main" id="{C95F4634-C868-5FF9-835A-0E876A3C0D4D}"/>
              </a:ext>
            </a:extLst>
          </p:cNvPr>
          <p:cNvSpPr/>
          <p:nvPr/>
        </p:nvSpPr>
        <p:spPr>
          <a:xfrm>
            <a:off x="4707466" y="2607824"/>
            <a:ext cx="4948919" cy="26838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Rectangle 8">
            <a:extLst>
              <a:ext uri="{FF2B5EF4-FFF2-40B4-BE49-F238E27FC236}">
                <a16:creationId xmlns:a16="http://schemas.microsoft.com/office/drawing/2014/main" id="{46712C3B-6C40-A750-3971-AEC79FC5D3D5}"/>
              </a:ext>
            </a:extLst>
          </p:cNvPr>
          <p:cNvSpPr/>
          <p:nvPr/>
        </p:nvSpPr>
        <p:spPr>
          <a:xfrm>
            <a:off x="3750733" y="5291668"/>
            <a:ext cx="5905652" cy="1320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 name="Picture 1">
            <a:extLst>
              <a:ext uri="{FF2B5EF4-FFF2-40B4-BE49-F238E27FC236}">
                <a16:creationId xmlns:a16="http://schemas.microsoft.com/office/drawing/2014/main" id="{D6BDF792-CE96-D8BB-33E9-9F384068F25D}"/>
              </a:ext>
            </a:extLst>
          </p:cNvPr>
          <p:cNvPicPr>
            <a:picLocks noChangeAspect="1"/>
          </p:cNvPicPr>
          <p:nvPr/>
        </p:nvPicPr>
        <p:blipFill>
          <a:blip r:embed="rId5"/>
          <a:stretch>
            <a:fillRect/>
          </a:stretch>
        </p:blipFill>
        <p:spPr>
          <a:xfrm>
            <a:off x="10358437" y="2159339"/>
            <a:ext cx="1100703" cy="1589904"/>
          </a:xfrm>
          <a:prstGeom prst="rect">
            <a:avLst/>
          </a:prstGeom>
        </p:spPr>
      </p:pic>
      <p:pic>
        <p:nvPicPr>
          <p:cNvPr id="10" name="Picture 2" descr="GEM - Global Earthquake Model | Pavia">
            <a:extLst>
              <a:ext uri="{FF2B5EF4-FFF2-40B4-BE49-F238E27FC236}">
                <a16:creationId xmlns:a16="http://schemas.microsoft.com/office/drawing/2014/main" id="{F8A8D8B5-E406-CDF1-F687-358424D517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8437" y="1007579"/>
            <a:ext cx="995362" cy="9909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4C166F-5ECA-4432-E4FE-C0FB0E9719DE}"/>
              </a:ext>
            </a:extLst>
          </p:cNvPr>
          <p:cNvSpPr txBox="1"/>
          <p:nvPr/>
        </p:nvSpPr>
        <p:spPr>
          <a:xfrm>
            <a:off x="9865360" y="6289303"/>
            <a:ext cx="1691640" cy="276999"/>
          </a:xfrm>
          <a:prstGeom prst="rect">
            <a:avLst/>
          </a:prstGeom>
          <a:noFill/>
        </p:spPr>
        <p:txBody>
          <a:bodyPr wrap="square" rtlCol="0">
            <a:spAutoFit/>
          </a:bodyPr>
          <a:lstStyle/>
          <a:p>
            <a:r>
              <a:rPr lang="hr-HR" sz="1200" dirty="0">
                <a:latin typeface="Arial" panose="020B0604020202020204" pitchFamily="34" charset="0"/>
                <a:cs typeface="Arial" panose="020B0604020202020204" pitchFamily="34" charset="0"/>
              </a:rPr>
              <a:t>(</a:t>
            </a:r>
            <a:r>
              <a:rPr lang="hr-HR" sz="1200" dirty="0" err="1">
                <a:latin typeface="Arial" panose="020B0604020202020204" pitchFamily="34" charset="0"/>
                <a:cs typeface="Arial" panose="020B0604020202020204" pitchFamily="34" charset="0"/>
              </a:rPr>
              <a:t>Calderón</a:t>
            </a:r>
            <a:r>
              <a:rPr lang="hr-HR" sz="1200" dirty="0">
                <a:latin typeface="Arial" panose="020B0604020202020204" pitchFamily="34" charset="0"/>
                <a:cs typeface="Arial" panose="020B0604020202020204" pitchFamily="34" charset="0"/>
              </a:rPr>
              <a:t> i dr., 2022.)</a:t>
            </a:r>
          </a:p>
        </p:txBody>
      </p:sp>
    </p:spTree>
    <p:custDataLst>
      <p:tags r:id="rId1"/>
    </p:custDataLst>
    <p:extLst>
      <p:ext uri="{BB962C8B-B14F-4D97-AF65-F5344CB8AC3E}">
        <p14:creationId xmlns:p14="http://schemas.microsoft.com/office/powerpoint/2010/main" val="428041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map&#10;&#10;Description automatically generated">
            <a:extLst>
              <a:ext uri="{FF2B5EF4-FFF2-40B4-BE49-F238E27FC236}">
                <a16:creationId xmlns:a16="http://schemas.microsoft.com/office/drawing/2014/main" id="{E3FE7F46-F09F-3E52-ABA8-87D5132075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59" r="738" b="5594"/>
          <a:stretch/>
        </p:blipFill>
        <p:spPr>
          <a:xfrm>
            <a:off x="2188164" y="1769626"/>
            <a:ext cx="7413035" cy="4907071"/>
          </a:xfrm>
          <a:prstGeom prst="rect">
            <a:avLst/>
          </a:prstGeom>
        </p:spPr>
      </p:pic>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5. Profili potresnog rizika</a:t>
            </a:r>
            <a:endParaRPr lang="en-GB" sz="3200" b="1" dirty="0">
              <a:latin typeface="Arial" panose="020B0604020202020204" pitchFamily="34" charset="0"/>
              <a:cs typeface="Arial" panose="020B0604020202020204" pitchFamily="34" charset="0"/>
            </a:endParaRP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168401"/>
            <a:ext cx="10430933" cy="54440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pPr>
            <a:r>
              <a:rPr lang="hr-HR" sz="2200" dirty="0">
                <a:latin typeface="Arial" panose="020B0604020202020204" pitchFamily="34" charset="0"/>
                <a:cs typeface="Arial" panose="020B0604020202020204" pitchFamily="34" charset="0"/>
              </a:rPr>
              <a:t>Profili za dugoročno smanjenje rizika i upravljanje za promatrano područje. </a:t>
            </a:r>
          </a:p>
        </p:txBody>
      </p:sp>
      <p:sp>
        <p:nvSpPr>
          <p:cNvPr id="10" name="Rectangle 9">
            <a:extLst>
              <a:ext uri="{FF2B5EF4-FFF2-40B4-BE49-F238E27FC236}">
                <a16:creationId xmlns:a16="http://schemas.microsoft.com/office/drawing/2014/main" id="{2A3E0326-52CF-7EA6-FA6A-EAE83657B5C6}"/>
              </a:ext>
            </a:extLst>
          </p:cNvPr>
          <p:cNvSpPr/>
          <p:nvPr/>
        </p:nvSpPr>
        <p:spPr>
          <a:xfrm>
            <a:off x="5325533" y="1761251"/>
            <a:ext cx="4330853" cy="79895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Rectangle 10">
            <a:extLst>
              <a:ext uri="{FF2B5EF4-FFF2-40B4-BE49-F238E27FC236}">
                <a16:creationId xmlns:a16="http://schemas.microsoft.com/office/drawing/2014/main" id="{97BE11EF-AEBD-510C-5936-C4B5F550075E}"/>
              </a:ext>
            </a:extLst>
          </p:cNvPr>
          <p:cNvSpPr/>
          <p:nvPr/>
        </p:nvSpPr>
        <p:spPr>
          <a:xfrm>
            <a:off x="2188164" y="1761252"/>
            <a:ext cx="3137369" cy="8073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3" name="Rectangle 12">
            <a:extLst>
              <a:ext uri="{FF2B5EF4-FFF2-40B4-BE49-F238E27FC236}">
                <a16:creationId xmlns:a16="http://schemas.microsoft.com/office/drawing/2014/main" id="{0AB50D39-916F-AAFF-85A1-9F72B6C4149A}"/>
              </a:ext>
            </a:extLst>
          </p:cNvPr>
          <p:cNvSpPr/>
          <p:nvPr/>
        </p:nvSpPr>
        <p:spPr>
          <a:xfrm>
            <a:off x="2188165" y="2568575"/>
            <a:ext cx="2519302" cy="24690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4" name="Rectangle 13">
            <a:extLst>
              <a:ext uri="{FF2B5EF4-FFF2-40B4-BE49-F238E27FC236}">
                <a16:creationId xmlns:a16="http://schemas.microsoft.com/office/drawing/2014/main" id="{22711E04-3540-E3AE-90A0-C3FFD0263951}"/>
              </a:ext>
            </a:extLst>
          </p:cNvPr>
          <p:cNvSpPr/>
          <p:nvPr/>
        </p:nvSpPr>
        <p:spPr>
          <a:xfrm>
            <a:off x="4707466" y="2568575"/>
            <a:ext cx="4948919" cy="24690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5" name="Rectangle 14">
            <a:extLst>
              <a:ext uri="{FF2B5EF4-FFF2-40B4-BE49-F238E27FC236}">
                <a16:creationId xmlns:a16="http://schemas.microsoft.com/office/drawing/2014/main" id="{E20897E5-CAAF-A71F-B30C-5A308CB57CCF}"/>
              </a:ext>
            </a:extLst>
          </p:cNvPr>
          <p:cNvSpPr/>
          <p:nvPr/>
        </p:nvSpPr>
        <p:spPr>
          <a:xfrm>
            <a:off x="3787346" y="5046039"/>
            <a:ext cx="3169714" cy="163903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Rectangle 15">
            <a:extLst>
              <a:ext uri="{FF2B5EF4-FFF2-40B4-BE49-F238E27FC236}">
                <a16:creationId xmlns:a16="http://schemas.microsoft.com/office/drawing/2014/main" id="{59C292B2-6B5B-9F93-D559-0DA4D511478F}"/>
              </a:ext>
            </a:extLst>
          </p:cNvPr>
          <p:cNvSpPr/>
          <p:nvPr/>
        </p:nvSpPr>
        <p:spPr>
          <a:xfrm>
            <a:off x="6957060" y="5037666"/>
            <a:ext cx="2699325" cy="164740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 name="Picture 1">
            <a:extLst>
              <a:ext uri="{FF2B5EF4-FFF2-40B4-BE49-F238E27FC236}">
                <a16:creationId xmlns:a16="http://schemas.microsoft.com/office/drawing/2014/main" id="{05588488-0A97-E672-FF0F-078F31267C76}"/>
              </a:ext>
            </a:extLst>
          </p:cNvPr>
          <p:cNvPicPr>
            <a:picLocks noChangeAspect="1"/>
          </p:cNvPicPr>
          <p:nvPr/>
        </p:nvPicPr>
        <p:blipFill>
          <a:blip r:embed="rId5"/>
          <a:stretch>
            <a:fillRect/>
          </a:stretch>
        </p:blipFill>
        <p:spPr>
          <a:xfrm>
            <a:off x="10358437" y="2159339"/>
            <a:ext cx="1100703" cy="1589904"/>
          </a:xfrm>
          <a:prstGeom prst="rect">
            <a:avLst/>
          </a:prstGeom>
        </p:spPr>
      </p:pic>
      <p:pic>
        <p:nvPicPr>
          <p:cNvPr id="3" name="Picture 2" descr="GEM - Global Earthquake Model | Pavia">
            <a:extLst>
              <a:ext uri="{FF2B5EF4-FFF2-40B4-BE49-F238E27FC236}">
                <a16:creationId xmlns:a16="http://schemas.microsoft.com/office/drawing/2014/main" id="{F09279D8-80D8-5BA6-C340-836EC82E5B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8437" y="1007579"/>
            <a:ext cx="995362" cy="9909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A6F584-F207-F70E-01AD-F7281033F145}"/>
              </a:ext>
            </a:extLst>
          </p:cNvPr>
          <p:cNvSpPr txBox="1"/>
          <p:nvPr/>
        </p:nvSpPr>
        <p:spPr>
          <a:xfrm>
            <a:off x="9865360" y="6289303"/>
            <a:ext cx="1691640" cy="276999"/>
          </a:xfrm>
          <a:prstGeom prst="rect">
            <a:avLst/>
          </a:prstGeom>
          <a:noFill/>
        </p:spPr>
        <p:txBody>
          <a:bodyPr wrap="square" rtlCol="0">
            <a:spAutoFit/>
          </a:bodyPr>
          <a:lstStyle/>
          <a:p>
            <a:r>
              <a:rPr lang="hr-HR" sz="1200" dirty="0">
                <a:latin typeface="Arial" panose="020B0604020202020204" pitchFamily="34" charset="0"/>
                <a:cs typeface="Arial" panose="020B0604020202020204" pitchFamily="34" charset="0"/>
              </a:rPr>
              <a:t>(</a:t>
            </a:r>
            <a:r>
              <a:rPr lang="hr-HR" sz="1200" dirty="0" err="1">
                <a:latin typeface="Arial" panose="020B0604020202020204" pitchFamily="34" charset="0"/>
                <a:cs typeface="Arial" panose="020B0604020202020204" pitchFamily="34" charset="0"/>
              </a:rPr>
              <a:t>Calderón</a:t>
            </a:r>
            <a:r>
              <a:rPr lang="hr-HR" sz="1200" dirty="0">
                <a:latin typeface="Arial" panose="020B0604020202020204" pitchFamily="34" charset="0"/>
                <a:cs typeface="Arial" panose="020B0604020202020204" pitchFamily="34" charset="0"/>
              </a:rPr>
              <a:t> i dr., 2022.)</a:t>
            </a:r>
          </a:p>
        </p:txBody>
      </p:sp>
    </p:spTree>
    <p:custDataLst>
      <p:tags r:id="rId1"/>
    </p:custDataLst>
    <p:extLst>
      <p:ext uri="{BB962C8B-B14F-4D97-AF65-F5344CB8AC3E}">
        <p14:creationId xmlns:p14="http://schemas.microsoft.com/office/powerpoint/2010/main" val="256900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7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7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75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75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heel(1)">
                                      <p:cBhvr>
                                        <p:cTn id="3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3200" b="1" dirty="0">
                <a:latin typeface="Arial" panose="020B0604020202020204" pitchFamily="34" charset="0"/>
                <a:cs typeface="Arial" panose="020B0604020202020204" pitchFamily="34" charset="0"/>
              </a:rPr>
              <a:t>6. Zaključak i smjernice za buduće aktivnosti</a:t>
            </a:r>
            <a:endParaRPr lang="en-GB" sz="3200" b="1" dirty="0">
              <a:latin typeface="Arial" panose="020B0604020202020204" pitchFamily="34" charset="0"/>
              <a:cs typeface="Arial" panose="020B0604020202020204" pitchFamily="34" charset="0"/>
            </a:endParaRPr>
          </a:p>
        </p:txBody>
      </p:sp>
      <p:sp>
        <p:nvSpPr>
          <p:cNvPr id="12" name="Content Placeholder 8">
            <a:extLst>
              <a:ext uri="{FF2B5EF4-FFF2-40B4-BE49-F238E27FC236}">
                <a16:creationId xmlns:a16="http://schemas.microsoft.com/office/drawing/2014/main" id="{B0B6E47D-6C29-13B9-2C0A-6DFA824E445D}"/>
              </a:ext>
            </a:extLst>
          </p:cNvPr>
          <p:cNvSpPr txBox="1">
            <a:spLocks/>
          </p:cNvSpPr>
          <p:nvPr/>
        </p:nvSpPr>
        <p:spPr>
          <a:xfrm>
            <a:off x="635000" y="1168401"/>
            <a:ext cx="10430933" cy="5444066"/>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pPr>
            <a:r>
              <a:rPr lang="hr-HR" sz="2200" b="1" dirty="0">
                <a:latin typeface="Arial" panose="020B0604020202020204" pitchFamily="34" charset="0"/>
                <a:cs typeface="Arial" panose="020B0604020202020204" pitchFamily="34" charset="0"/>
              </a:rPr>
              <a:t>Prvi dio istraživanja </a:t>
            </a:r>
            <a:r>
              <a:rPr lang="hr-HR" sz="2200" dirty="0">
                <a:latin typeface="Arial" panose="020B0604020202020204" pitchFamily="34" charset="0"/>
                <a:cs typeface="Arial" panose="020B0604020202020204" pitchFamily="34" charset="0"/>
              </a:rPr>
              <a:t>obuhvaća provedbu prikupljanja podataka iz različitih izvora, odnosno, prikupljanje karata koje sadrže podatke o zgradama, stanovništvu itd. </a:t>
            </a:r>
          </a:p>
          <a:p>
            <a:pPr marL="0" indent="0" algn="just">
              <a:lnSpc>
                <a:spcPct val="114000"/>
              </a:lnSpc>
              <a:buNone/>
            </a:pPr>
            <a:r>
              <a:rPr lang="hr-HR" sz="2200" b="1" dirty="0">
                <a:latin typeface="Arial" panose="020B0604020202020204" pitchFamily="34" charset="0"/>
                <a:cs typeface="Arial" panose="020B0604020202020204" pitchFamily="34" charset="0"/>
              </a:rPr>
              <a:t>Drugi dio istraživanja </a:t>
            </a:r>
            <a:r>
              <a:rPr lang="hr-HR" sz="2200" dirty="0">
                <a:latin typeface="Arial" panose="020B0604020202020204" pitchFamily="34" charset="0"/>
                <a:cs typeface="Arial" panose="020B0604020202020204" pitchFamily="34" charset="0"/>
              </a:rPr>
              <a:t>odnosi se na prikazivanje prostorne raspodjele pojedinih atributa/varijabli na kartama izloženosti, a dodatnom statičkom obradom tih podataka i njihovim prikazima na kartama ističu se područja s potencijalno većim rizikom u odnosu na ostale dijelove promatranog područja.</a:t>
            </a:r>
          </a:p>
          <a:p>
            <a:pPr marL="0" indent="0" algn="just">
              <a:lnSpc>
                <a:spcPct val="114000"/>
              </a:lnSpc>
              <a:buNone/>
            </a:pPr>
            <a:r>
              <a:rPr lang="hr-HR" sz="2200" b="1" dirty="0">
                <a:latin typeface="Arial" panose="020B0604020202020204" pitchFamily="34" charset="0"/>
                <a:cs typeface="Arial" panose="020B0604020202020204" pitchFamily="34" charset="0"/>
              </a:rPr>
              <a:t>Treći dio istraživanja </a:t>
            </a:r>
            <a:r>
              <a:rPr lang="hr-HR" sz="2200" dirty="0">
                <a:latin typeface="Arial" panose="020B0604020202020204" pitchFamily="34" charset="0"/>
                <a:cs typeface="Arial" panose="020B0604020202020204" pitchFamily="34" charset="0"/>
              </a:rPr>
              <a:t>obuhvaća proračun potresnog rizika korištenjem programskog paketa OpenQuake čiji rezultati uključuju i podatke pripremljene za prikazivanje na kartama. Korištenjem posebno izrađenih vizualnih i programskih skripti omogućuje se prikazivanje podataka posebnom simbologijom i nijansama boja.  Podaci koji će se prikazati na kartama su:</a:t>
            </a:r>
          </a:p>
          <a:p>
            <a:pPr algn="just">
              <a:lnSpc>
                <a:spcPct val="114000"/>
              </a:lnSpc>
            </a:pPr>
            <a:r>
              <a:rPr lang="hr-HR" sz="2200" dirty="0">
                <a:latin typeface="Arial" panose="020B0604020202020204" pitchFamily="34" charset="0"/>
                <a:cs typeface="Arial" panose="020B0604020202020204" pitchFamily="34" charset="0"/>
              </a:rPr>
              <a:t>prostorna raspodjela </a:t>
            </a:r>
            <a:r>
              <a:rPr lang="hr-HR" sz="2200" b="1" dirty="0">
                <a:latin typeface="Arial" panose="020B0604020202020204" pitchFamily="34" charset="0"/>
                <a:cs typeface="Arial" panose="020B0604020202020204" pitchFamily="34" charset="0"/>
              </a:rPr>
              <a:t>materijalne štete </a:t>
            </a:r>
            <a:r>
              <a:rPr lang="hr-HR" sz="2200" dirty="0">
                <a:latin typeface="Arial" panose="020B0604020202020204" pitchFamily="34" charset="0"/>
                <a:cs typeface="Arial" panose="020B0604020202020204" pitchFamily="34" charset="0"/>
              </a:rPr>
              <a:t>koja se odnosi na fizičku štetu na konstrukciji zgrade u slučaju potresnog događaja, te prikaz materijalne štete prema pojedinom razredu oštećenja. </a:t>
            </a:r>
          </a:p>
          <a:p>
            <a:pPr algn="just">
              <a:lnSpc>
                <a:spcPct val="114000"/>
              </a:lnSpc>
            </a:pPr>
            <a:r>
              <a:rPr lang="hr-HR" sz="2200" dirty="0">
                <a:latin typeface="Arial" panose="020B0604020202020204" pitchFamily="34" charset="0"/>
                <a:cs typeface="Arial" panose="020B0604020202020204" pitchFamily="34" charset="0"/>
              </a:rPr>
              <a:t>podaci o </a:t>
            </a:r>
            <a:r>
              <a:rPr lang="hr-HR" sz="2200" b="1" dirty="0">
                <a:latin typeface="Arial" panose="020B0604020202020204" pitchFamily="34" charset="0"/>
                <a:cs typeface="Arial" panose="020B0604020202020204" pitchFamily="34" charset="0"/>
              </a:rPr>
              <a:t>posljedicama na stanovništvo </a:t>
            </a:r>
            <a:r>
              <a:rPr lang="hr-HR" sz="2200" dirty="0">
                <a:latin typeface="Arial" panose="020B0604020202020204" pitchFamily="34" charset="0"/>
                <a:cs typeface="Arial" panose="020B0604020202020204" pitchFamily="34" charset="0"/>
              </a:rPr>
              <a:t>koje daju pregled prostorne raspodjele broja ljudi koji će trebati medicinsku pomoć ili broj žrtava nakon određenog potresnog događaja.</a:t>
            </a:r>
          </a:p>
          <a:p>
            <a:pPr algn="just">
              <a:lnSpc>
                <a:spcPct val="114000"/>
              </a:lnSpc>
            </a:pPr>
            <a:r>
              <a:rPr lang="hr-HR" sz="2200" b="1" dirty="0">
                <a:latin typeface="Arial" panose="020B0604020202020204" pitchFamily="34" charset="0"/>
                <a:cs typeface="Arial" panose="020B0604020202020204" pitchFamily="34" charset="0"/>
              </a:rPr>
              <a:t>ekonomskih gubici</a:t>
            </a:r>
            <a:r>
              <a:rPr lang="hr-HR" sz="2200" dirty="0">
                <a:latin typeface="Arial" panose="020B0604020202020204" pitchFamily="34" charset="0"/>
                <a:cs typeface="Arial" panose="020B0604020202020204" pitchFamily="34" charset="0"/>
              </a:rPr>
              <a:t>. </a:t>
            </a:r>
          </a:p>
          <a:p>
            <a:pPr marL="0" indent="0">
              <a:lnSpc>
                <a:spcPct val="114000"/>
              </a:lnSpc>
              <a:buNone/>
            </a:pPr>
            <a:r>
              <a:rPr lang="hr-HR" sz="2200" b="1" dirty="0">
                <a:latin typeface="Arial" panose="020B0604020202020204" pitchFamily="34" charset="0"/>
                <a:cs typeface="Arial" panose="020B0604020202020204" pitchFamily="34" charset="0"/>
              </a:rPr>
              <a:t>U dugoročnim planovima i budućim fazama istraživanja</a:t>
            </a:r>
            <a:r>
              <a:rPr lang="hr-HR" sz="2200" dirty="0">
                <a:latin typeface="Arial" panose="020B0604020202020204" pitchFamily="34" charset="0"/>
                <a:cs typeface="Arial" panose="020B0604020202020204" pitchFamily="34" charset="0"/>
              </a:rPr>
              <a:t>, a koja se ne provode u okviru ovog </a:t>
            </a:r>
            <a:br>
              <a:rPr lang="hr-HR" sz="2200" dirty="0">
                <a:latin typeface="Arial" panose="020B0604020202020204" pitchFamily="34" charset="0"/>
                <a:cs typeface="Arial" panose="020B0604020202020204" pitchFamily="34" charset="0"/>
              </a:rPr>
            </a:br>
            <a:r>
              <a:rPr lang="hr-HR" sz="2200" dirty="0">
                <a:latin typeface="Arial" panose="020B0604020202020204" pitchFamily="34" charset="0"/>
                <a:cs typeface="Arial" panose="020B0604020202020204" pitchFamily="34" charset="0"/>
              </a:rPr>
              <a:t>projekta, je izrada profila potresnog rizika za Grad Zagreb po pojedinim četvrtima koji bi </a:t>
            </a:r>
            <a:br>
              <a:rPr lang="hr-HR" sz="2200" dirty="0">
                <a:latin typeface="Arial" panose="020B0604020202020204" pitchFamily="34" charset="0"/>
                <a:cs typeface="Arial" panose="020B0604020202020204" pitchFamily="34" charset="0"/>
              </a:rPr>
            </a:br>
            <a:r>
              <a:rPr lang="hr-HR" sz="2200" dirty="0">
                <a:latin typeface="Arial" panose="020B0604020202020204" pitchFamily="34" charset="0"/>
                <a:cs typeface="Arial" panose="020B0604020202020204" pitchFamily="34" charset="0"/>
              </a:rPr>
              <a:t>službama za upravljanje u hitnim situacijama te donositeljima odluka pomogli u upravljanju </a:t>
            </a:r>
            <a:br>
              <a:rPr lang="hr-HR" sz="2200" dirty="0">
                <a:latin typeface="Arial" panose="020B0604020202020204" pitchFamily="34" charset="0"/>
                <a:cs typeface="Arial" panose="020B0604020202020204" pitchFamily="34" charset="0"/>
              </a:rPr>
            </a:br>
            <a:r>
              <a:rPr lang="hr-HR" sz="2200" dirty="0">
                <a:latin typeface="Arial" panose="020B0604020202020204" pitchFamily="34" charset="0"/>
                <a:cs typeface="Arial" panose="020B0604020202020204" pitchFamily="34" charset="0"/>
              </a:rPr>
              <a:t>i smanjenju potresnog rizika. </a:t>
            </a:r>
          </a:p>
        </p:txBody>
      </p:sp>
    </p:spTree>
    <p:extLst>
      <p:ext uri="{BB962C8B-B14F-4D97-AF65-F5344CB8AC3E}">
        <p14:creationId xmlns:p14="http://schemas.microsoft.com/office/powerpoint/2010/main" val="2782767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gambling house, room&#10;&#10;Description automatically generated">
            <a:extLst>
              <a:ext uri="{FF2B5EF4-FFF2-40B4-BE49-F238E27FC236}">
                <a16:creationId xmlns:a16="http://schemas.microsoft.com/office/drawing/2014/main" id="{8C8A5A0D-C19D-72D2-F3E6-2A1BA10FD6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9451" y="238656"/>
            <a:ext cx="946954" cy="915546"/>
          </a:xfrm>
          <a:prstGeom prst="rect">
            <a:avLst/>
          </a:prstGeom>
        </p:spPr>
      </p:pic>
      <p:pic>
        <p:nvPicPr>
          <p:cNvPr id="3" name="Picture 2" descr="Graphical user interface&#10;&#10;Description automatically generated with low confidence">
            <a:extLst>
              <a:ext uri="{FF2B5EF4-FFF2-40B4-BE49-F238E27FC236}">
                <a16:creationId xmlns:a16="http://schemas.microsoft.com/office/drawing/2014/main" id="{194CB2B5-5112-F87A-9B58-EF1760451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029" y="221873"/>
            <a:ext cx="3971490" cy="915546"/>
          </a:xfrm>
          <a:prstGeom prst="rect">
            <a:avLst/>
          </a:prstGeom>
        </p:spPr>
      </p:pic>
      <p:sp>
        <p:nvSpPr>
          <p:cNvPr id="4" name="Title 1">
            <a:extLst>
              <a:ext uri="{FF2B5EF4-FFF2-40B4-BE49-F238E27FC236}">
                <a16:creationId xmlns:a16="http://schemas.microsoft.com/office/drawing/2014/main" id="{2ABF44A6-00D7-31AE-949B-31988EDE7139}"/>
              </a:ext>
            </a:extLst>
          </p:cNvPr>
          <p:cNvSpPr txBox="1">
            <a:spLocks/>
          </p:cNvSpPr>
          <p:nvPr/>
        </p:nvSpPr>
        <p:spPr>
          <a:xfrm>
            <a:off x="1524000" y="4068941"/>
            <a:ext cx="9144000" cy="7836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r-HR" sz="4800" b="1" dirty="0">
                <a:latin typeface="Arial" panose="020B0604020202020204" pitchFamily="34" charset="0"/>
                <a:cs typeface="Arial" panose="020B0604020202020204" pitchFamily="34" charset="0"/>
              </a:rPr>
              <a:t>HVALA NA PAŽNJI!</a:t>
            </a:r>
          </a:p>
        </p:txBody>
      </p:sp>
    </p:spTree>
    <p:extLst>
      <p:ext uri="{BB962C8B-B14F-4D97-AF65-F5344CB8AC3E}">
        <p14:creationId xmlns:p14="http://schemas.microsoft.com/office/powerpoint/2010/main" val="193466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516635" y="1253067"/>
            <a:ext cx="11082697" cy="5308600"/>
          </a:xfrm>
        </p:spPr>
        <p:txBody>
          <a:bodyPr>
            <a:normAutofit fontScale="92500" lnSpcReduction="20000"/>
          </a:bodyPr>
          <a:lstStyle/>
          <a:p>
            <a:pPr marL="0" indent="0" algn="just">
              <a:lnSpc>
                <a:spcPct val="124000"/>
              </a:lnSpc>
              <a:buNone/>
            </a:pPr>
            <a:r>
              <a:rPr lang="hr-HR" b="1" dirty="0">
                <a:solidFill>
                  <a:srgbClr val="C00000"/>
                </a:solidFill>
                <a:latin typeface="Arial" panose="020B0604020202020204" pitchFamily="34" charset="0"/>
                <a:cs typeface="Arial" panose="020B0604020202020204" pitchFamily="34" charset="0"/>
              </a:rPr>
              <a:t>Karte potresnog rizika</a:t>
            </a:r>
            <a:r>
              <a:rPr lang="hr-HR" dirty="0">
                <a:latin typeface="Arial" panose="020B0604020202020204" pitchFamily="34" charset="0"/>
                <a:cs typeface="Arial" panose="020B0604020202020204" pitchFamily="34" charset="0"/>
              </a:rPr>
              <a:t> mogu se koristiti u različite svrhe u području upravljanja katastrofama:</a:t>
            </a:r>
          </a:p>
          <a:p>
            <a:pPr algn="just">
              <a:lnSpc>
                <a:spcPct val="124000"/>
              </a:lnSpc>
            </a:pPr>
            <a:r>
              <a:rPr lang="hr-HR" sz="2400" dirty="0">
                <a:latin typeface="Arial" panose="020B0604020202020204" pitchFamily="34" charset="0"/>
                <a:cs typeface="Arial" panose="020B0604020202020204" pitchFamily="34" charset="0"/>
              </a:rPr>
              <a:t>Informacije o područjima s potencijalnim visokim potresnim rizikom mogu se koristiti već u samom </a:t>
            </a:r>
            <a:r>
              <a:rPr lang="hr-HR" sz="2400" b="1" dirty="0">
                <a:latin typeface="Arial" panose="020B0604020202020204" pitchFamily="34" charset="0"/>
                <a:cs typeface="Arial" panose="020B0604020202020204" pitchFamily="34" charset="0"/>
              </a:rPr>
              <a:t>prostornom planiranju</a:t>
            </a:r>
            <a:r>
              <a:rPr lang="hr-HR" sz="2400" dirty="0">
                <a:latin typeface="Arial" panose="020B0604020202020204" pitchFamily="34" charset="0"/>
                <a:cs typeface="Arial" panose="020B0604020202020204" pitchFamily="34" charset="0"/>
              </a:rPr>
              <a:t>. </a:t>
            </a:r>
          </a:p>
          <a:p>
            <a:pPr algn="just">
              <a:lnSpc>
                <a:spcPct val="124000"/>
              </a:lnSpc>
            </a:pPr>
            <a:r>
              <a:rPr lang="hr-HR" sz="2400" dirty="0">
                <a:latin typeface="Arial" panose="020B0604020202020204" pitchFamily="34" charset="0"/>
                <a:cs typeface="Arial" panose="020B0604020202020204" pitchFamily="34" charset="0"/>
              </a:rPr>
              <a:t>Prostorna raspodjela različitih zona potresnog rizika može pomoći kod </a:t>
            </a:r>
            <a:r>
              <a:rPr lang="hr-HR" sz="2400" b="1" dirty="0">
                <a:latin typeface="Arial" panose="020B0604020202020204" pitchFamily="34" charset="0"/>
                <a:cs typeface="Arial" panose="020B0604020202020204" pitchFamily="34" charset="0"/>
              </a:rPr>
              <a:t>upravljanja u hitnim situacijama </a:t>
            </a:r>
            <a:r>
              <a:rPr lang="hr-HR" sz="2400" dirty="0">
                <a:latin typeface="Arial" panose="020B0604020202020204" pitchFamily="34" charset="0"/>
                <a:cs typeface="Arial" panose="020B0604020202020204" pitchFamily="34" charset="0"/>
              </a:rPr>
              <a:t>kako bi se istaknula područja u kojima su potrebna veća sredstva za smanjenje rizika. </a:t>
            </a:r>
          </a:p>
          <a:p>
            <a:pPr algn="just">
              <a:lnSpc>
                <a:spcPct val="124000"/>
              </a:lnSpc>
            </a:pPr>
            <a:r>
              <a:rPr lang="hr-HR" sz="2400" dirty="0">
                <a:latin typeface="Arial" panose="020B0604020202020204" pitchFamily="34" charset="0"/>
                <a:cs typeface="Arial" panose="020B0604020202020204" pitchFamily="34" charset="0"/>
              </a:rPr>
              <a:t>Službe za upravljanje hitnim situacijama mogu koristiti karte potresnog rizika za </a:t>
            </a:r>
            <a:r>
              <a:rPr lang="hr-HR" sz="2400" b="1" dirty="0">
                <a:latin typeface="Arial" panose="020B0604020202020204" pitchFamily="34" charset="0"/>
                <a:cs typeface="Arial" panose="020B0604020202020204" pitchFamily="34" charset="0"/>
              </a:rPr>
              <a:t>planiranje kapaciteta i u odlučivanju o lokaciji hitnih službi</a:t>
            </a:r>
            <a:r>
              <a:rPr lang="hr-HR" sz="2400" dirty="0">
                <a:latin typeface="Arial" panose="020B0604020202020204" pitchFamily="34" charset="0"/>
                <a:cs typeface="Arial" panose="020B0604020202020204" pitchFamily="34" charset="0"/>
              </a:rPr>
              <a:t>. </a:t>
            </a:r>
          </a:p>
          <a:p>
            <a:pPr>
              <a:lnSpc>
                <a:spcPct val="124000"/>
              </a:lnSpc>
            </a:pPr>
            <a:r>
              <a:rPr lang="hr-HR" sz="2400" dirty="0">
                <a:latin typeface="Arial" panose="020B0604020202020204" pitchFamily="34" charset="0"/>
                <a:cs typeface="Arial" panose="020B0604020202020204" pitchFamily="34" charset="0"/>
              </a:rPr>
              <a:t>Karta rizika se može koristiti i </a:t>
            </a:r>
            <a:r>
              <a:rPr lang="hr-HR" sz="2400" b="1" dirty="0">
                <a:latin typeface="Arial" panose="020B0604020202020204" pitchFamily="34" charset="0"/>
                <a:cs typeface="Arial" panose="020B0604020202020204" pitchFamily="34" charset="0"/>
              </a:rPr>
              <a:t>nakon potresa </a:t>
            </a:r>
            <a:r>
              <a:rPr lang="hr-HR" sz="2400" dirty="0">
                <a:latin typeface="Arial" panose="020B0604020202020204" pitchFamily="34" charset="0"/>
                <a:cs typeface="Arial" panose="020B0604020202020204" pitchFamily="34" charset="0"/>
              </a:rPr>
              <a:t>za određivanje </a:t>
            </a:r>
            <a:br>
              <a:rPr lang="hr-HR" sz="2400" dirty="0">
                <a:latin typeface="Arial" panose="020B0604020202020204" pitchFamily="34" charset="0"/>
                <a:cs typeface="Arial" panose="020B0604020202020204" pitchFamily="34" charset="0"/>
              </a:rPr>
            </a:br>
            <a:r>
              <a:rPr lang="hr-HR" sz="2400" dirty="0">
                <a:latin typeface="Arial" panose="020B0604020202020204" pitchFamily="34" charset="0"/>
                <a:cs typeface="Arial" panose="020B0604020202020204" pitchFamily="34" charset="0"/>
              </a:rPr>
              <a:t>područja pogodnih za uspostavljanje </a:t>
            </a:r>
            <a:r>
              <a:rPr lang="hr-HR" sz="2400" b="1" dirty="0">
                <a:latin typeface="Arial" panose="020B0604020202020204" pitchFamily="34" charset="0"/>
                <a:cs typeface="Arial" panose="020B0604020202020204" pitchFamily="34" charset="0"/>
              </a:rPr>
              <a:t>privremenog skloništa </a:t>
            </a:r>
            <a:br>
              <a:rPr lang="hr-HR" sz="2400" b="1" dirty="0">
                <a:latin typeface="Arial" panose="020B0604020202020204" pitchFamily="34" charset="0"/>
                <a:cs typeface="Arial" panose="020B0604020202020204" pitchFamily="34" charset="0"/>
              </a:rPr>
            </a:br>
            <a:r>
              <a:rPr lang="hr-HR" sz="2400" dirty="0">
                <a:latin typeface="Arial" panose="020B0604020202020204" pitchFamily="34" charset="0"/>
                <a:cs typeface="Arial" panose="020B0604020202020204" pitchFamily="34" charset="0"/>
              </a:rPr>
              <a:t>ili </a:t>
            </a:r>
            <a:r>
              <a:rPr lang="hr-HR" sz="2400" b="1" dirty="0">
                <a:latin typeface="Arial" panose="020B0604020202020204" pitchFamily="34" charset="0"/>
                <a:cs typeface="Arial" panose="020B0604020202020204" pitchFamily="34" charset="0"/>
              </a:rPr>
              <a:t>planiranje popravaka i rekonstrukcije oštećenih zgrada</a:t>
            </a:r>
            <a:r>
              <a:rPr lang="hr-H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0" indent="0" algn="just">
              <a:lnSpc>
                <a:spcPct val="124000"/>
              </a:lnSpc>
              <a:buNone/>
            </a:pPr>
            <a:endParaRPr lang="hr-HR" sz="24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A7C0668-6AB7-F3AB-D03B-13A0F6C241E6}"/>
              </a:ext>
            </a:extLst>
          </p:cNvPr>
          <p:cNvSpPr txBox="1">
            <a:spLocks/>
          </p:cNvSpPr>
          <p:nvPr/>
        </p:nvSpPr>
        <p:spPr>
          <a:xfrm>
            <a:off x="516635" y="430197"/>
            <a:ext cx="10439231"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1. Značajnost kartografije u procjeni potresnog rizika</a:t>
            </a:r>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993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A060652-8357-46C5-A7D3-E7B4468BC24B}"/>
              </a:ext>
            </a:extLst>
          </p:cNvPr>
          <p:cNvSpPr>
            <a:spLocks noGrp="1"/>
          </p:cNvSpPr>
          <p:nvPr>
            <p:ph type="title"/>
          </p:nvPr>
        </p:nvSpPr>
        <p:spPr>
          <a:xfrm>
            <a:off x="516636" y="430197"/>
            <a:ext cx="6894576" cy="1154765"/>
          </a:xfrm>
        </p:spPr>
        <p:txBody>
          <a:bodyPr anchor="t" anchorCtr="0">
            <a:normAutofit/>
          </a:bodyPr>
          <a:lstStyle/>
          <a:p>
            <a:r>
              <a:rPr lang="hr-HR" sz="3200" b="1" dirty="0">
                <a:latin typeface="Arial" panose="020B0604020202020204" pitchFamily="34" charset="0"/>
                <a:cs typeface="Arial" panose="020B0604020202020204" pitchFamily="34" charset="0"/>
              </a:rPr>
              <a:t>1. Značajnost kartografije u </a:t>
            </a:r>
            <a:br>
              <a:rPr lang="hr-HR" sz="3200" b="1" dirty="0">
                <a:latin typeface="Arial" panose="020B0604020202020204" pitchFamily="34" charset="0"/>
                <a:cs typeface="Arial" panose="020B0604020202020204" pitchFamily="34" charset="0"/>
              </a:rPr>
            </a:br>
            <a:r>
              <a:rPr lang="hr-HR" sz="3200" b="1" dirty="0">
                <a:latin typeface="Arial" panose="020B0604020202020204" pitchFamily="34" charset="0"/>
                <a:cs typeface="Arial" panose="020B0604020202020204" pitchFamily="34" charset="0"/>
              </a:rPr>
              <a:t>    procjeni potresnog rizika</a:t>
            </a:r>
            <a:endParaRPr lang="en-GB" sz="3200" b="1" dirty="0">
              <a:latin typeface="Arial" panose="020B0604020202020204" pitchFamily="34" charset="0"/>
              <a:cs typeface="Arial" panose="020B0604020202020204" pitchFamily="34" charset="0"/>
            </a:endParaRPr>
          </a:p>
        </p:txBody>
      </p:sp>
      <p:pic>
        <p:nvPicPr>
          <p:cNvPr id="13" name="Content Placeholder 12" descr="A diagram of a map&#10;&#10;Description generated with high confidence">
            <a:extLst>
              <a:ext uri="{FF2B5EF4-FFF2-40B4-BE49-F238E27FC236}">
                <a16:creationId xmlns:a16="http://schemas.microsoft.com/office/drawing/2014/main" id="{4E86B5B4-2C8A-43EC-96B0-C55CDDC56B7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47940" y="118557"/>
            <a:ext cx="4364766" cy="6382915"/>
          </a:xfrm>
        </p:spPr>
      </p:pic>
      <p:sp>
        <p:nvSpPr>
          <p:cNvPr id="14" name="Content Placeholder 8">
            <a:extLst>
              <a:ext uri="{FF2B5EF4-FFF2-40B4-BE49-F238E27FC236}">
                <a16:creationId xmlns:a16="http://schemas.microsoft.com/office/drawing/2014/main" id="{136A7896-B35D-45C5-9494-0B19FD8D825D}"/>
              </a:ext>
            </a:extLst>
          </p:cNvPr>
          <p:cNvSpPr txBox="1">
            <a:spLocks/>
          </p:cNvSpPr>
          <p:nvPr/>
        </p:nvSpPr>
        <p:spPr>
          <a:xfrm>
            <a:off x="516636" y="1539241"/>
            <a:ext cx="7131304" cy="465124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4000"/>
              </a:lnSpc>
              <a:buNone/>
            </a:pPr>
            <a:r>
              <a:rPr lang="hr-HR" sz="2600" dirty="0">
                <a:latin typeface="Arial" panose="020B0604020202020204" pitchFamily="34" charset="0"/>
                <a:cs typeface="Arial" panose="020B0604020202020204" pitchFamily="34" charset="0"/>
              </a:rPr>
              <a:t>Takozvano kartiranje potresnog rizika zahtjeva prikupljanje i obradu različitih baza podataka koje sadrže informacije o:</a:t>
            </a:r>
          </a:p>
          <a:p>
            <a:pPr>
              <a:spcBef>
                <a:spcPts val="1800"/>
              </a:spcBef>
            </a:pPr>
            <a:r>
              <a:rPr lang="en-GB" dirty="0" err="1">
                <a:latin typeface="Arial" panose="020B0604020202020204" pitchFamily="34" charset="0"/>
                <a:cs typeface="Arial" panose="020B0604020202020204" pitchFamily="34" charset="0"/>
              </a:rPr>
              <a:t>geološk</a:t>
            </a:r>
            <a:r>
              <a:rPr lang="hr-HR" dirty="0">
                <a:latin typeface="Arial" panose="020B0604020202020204" pitchFamily="34" charset="0"/>
                <a:cs typeface="Arial" panose="020B0604020202020204" pitchFamily="34" charset="0"/>
              </a:rPr>
              <a:t>im podacima</a:t>
            </a:r>
            <a:endParaRPr lang="en-GB" dirty="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uvjetima tla</a:t>
            </a:r>
          </a:p>
          <a:p>
            <a:r>
              <a:rPr lang="hr-HR" dirty="0">
                <a:latin typeface="Arial" panose="020B0604020202020204" pitchFamily="34" charset="0"/>
                <a:cs typeface="Arial" panose="020B0604020202020204" pitchFamily="34" charset="0"/>
              </a:rPr>
              <a:t>potresnoj</a:t>
            </a:r>
            <a:r>
              <a:rPr lang="en-GB" dirty="0">
                <a:latin typeface="Arial" panose="020B0604020202020204" pitchFamily="34" charset="0"/>
                <a:cs typeface="Arial" panose="020B0604020202020204" pitchFamily="34" charset="0"/>
              </a:rPr>
              <a:t> </a:t>
            </a:r>
            <a:r>
              <a:rPr lang="hr-HR" dirty="0">
                <a:latin typeface="Arial" panose="020B0604020202020204" pitchFamily="34" charset="0"/>
                <a:cs typeface="Arial" panose="020B0604020202020204" pitchFamily="34" charset="0"/>
              </a:rPr>
              <a:t>opasnosti (hazarda)</a:t>
            </a:r>
          </a:p>
          <a:p>
            <a:r>
              <a:rPr lang="hr-HR" dirty="0">
                <a:latin typeface="Arial" panose="020B0604020202020204" pitchFamily="34" charset="0"/>
                <a:cs typeface="Arial" panose="020B0604020202020204" pitchFamily="34" charset="0"/>
              </a:rPr>
              <a:t>konstrukcijskim svojstvima zgrada</a:t>
            </a:r>
          </a:p>
          <a:p>
            <a:r>
              <a:rPr lang="hr-HR" dirty="0">
                <a:latin typeface="Arial" panose="020B0604020202020204" pitchFamily="34" charset="0"/>
                <a:cs typeface="Arial" panose="020B0604020202020204" pitchFamily="34" charset="0"/>
              </a:rPr>
              <a:t>podacima o stanovništvu</a:t>
            </a:r>
          </a:p>
          <a:p>
            <a:r>
              <a:rPr lang="hr-HR" dirty="0">
                <a:latin typeface="Arial" panose="020B0604020202020204" pitchFamily="34" charset="0"/>
                <a:cs typeface="Arial" panose="020B0604020202020204" pitchFamily="34" charset="0"/>
              </a:rPr>
              <a:t>potresnoj oštetljivosti fonda zgrada</a:t>
            </a:r>
          </a:p>
          <a:p>
            <a:r>
              <a:rPr lang="hr-HR" dirty="0">
                <a:latin typeface="Arial" panose="020B0604020202020204" pitchFamily="34" charset="0"/>
                <a:cs typeface="Arial" panose="020B0604020202020204" pitchFamily="34" charset="0"/>
              </a:rPr>
              <a:t>modelu posljedica na stanovništvo </a:t>
            </a:r>
          </a:p>
          <a:p>
            <a:endParaRPr lang="hr-HR" dirty="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Rezultat: </a:t>
            </a:r>
            <a:r>
              <a:rPr lang="hr-HR" b="1" dirty="0">
                <a:latin typeface="Arial" panose="020B0604020202020204" pitchFamily="34" charset="0"/>
                <a:cs typeface="Arial" panose="020B0604020202020204" pitchFamily="34" charset="0"/>
              </a:rPr>
              <a:t>karte potresnog rizika</a:t>
            </a:r>
          </a:p>
        </p:txBody>
      </p:sp>
      <p:sp>
        <p:nvSpPr>
          <p:cNvPr id="8" name="TextBox 7">
            <a:extLst>
              <a:ext uri="{FF2B5EF4-FFF2-40B4-BE49-F238E27FC236}">
                <a16:creationId xmlns:a16="http://schemas.microsoft.com/office/drawing/2014/main" id="{9B1B70A8-05F7-6BFC-5AF2-2183C7D08AD1}"/>
              </a:ext>
            </a:extLst>
          </p:cNvPr>
          <p:cNvSpPr txBox="1"/>
          <p:nvPr/>
        </p:nvSpPr>
        <p:spPr>
          <a:xfrm>
            <a:off x="9083040" y="6471920"/>
            <a:ext cx="1691640" cy="276999"/>
          </a:xfrm>
          <a:prstGeom prst="rect">
            <a:avLst/>
          </a:prstGeom>
          <a:noFill/>
        </p:spPr>
        <p:txBody>
          <a:bodyPr wrap="square" rtlCol="0">
            <a:spAutoFit/>
          </a:bodyPr>
          <a:lstStyle/>
          <a:p>
            <a:r>
              <a:rPr lang="hr-HR" sz="1200" dirty="0">
                <a:latin typeface="Arial" panose="020B0604020202020204" pitchFamily="34" charset="0"/>
                <a:cs typeface="Arial" panose="020B0604020202020204" pitchFamily="34" charset="0"/>
              </a:rPr>
              <a:t>(Goda i dr., 2022.)</a:t>
            </a:r>
          </a:p>
        </p:txBody>
      </p:sp>
    </p:spTree>
    <p:extLst>
      <p:ext uri="{BB962C8B-B14F-4D97-AF65-F5344CB8AC3E}">
        <p14:creationId xmlns:p14="http://schemas.microsoft.com/office/powerpoint/2010/main" val="3858399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BE691C4-341B-4595-9400-68201B36EF71}"/>
              </a:ext>
            </a:extLst>
          </p:cNvPr>
          <p:cNvSpPr>
            <a:spLocks noGrp="1"/>
          </p:cNvSpPr>
          <p:nvPr>
            <p:ph idx="1"/>
          </p:nvPr>
        </p:nvSpPr>
        <p:spPr>
          <a:xfrm>
            <a:off x="630935" y="1874520"/>
            <a:ext cx="4941961" cy="4343400"/>
          </a:xfrm>
        </p:spPr>
        <p:txBody>
          <a:bodyPr anchor="t">
            <a:normAutofit lnSpcReduction="10000"/>
          </a:bodyPr>
          <a:lstStyle/>
          <a:p>
            <a:pPr>
              <a:lnSpc>
                <a:spcPct val="112000"/>
              </a:lnSpc>
            </a:pPr>
            <a:r>
              <a:rPr lang="hr-HR" sz="2400" dirty="0">
                <a:latin typeface="Arial" panose="020B0604020202020204" pitchFamily="34" charset="0"/>
                <a:cs typeface="Arial" panose="020B0604020202020204" pitchFamily="34" charset="0"/>
              </a:rPr>
              <a:t>Baze podataka u tabličnom obliku</a:t>
            </a:r>
          </a:p>
          <a:p>
            <a:pPr>
              <a:lnSpc>
                <a:spcPct val="112000"/>
              </a:lnSpc>
            </a:pPr>
            <a:r>
              <a:rPr lang="hr-HR" sz="2400" dirty="0">
                <a:latin typeface="Arial" panose="020B0604020202020204" pitchFamily="34" charset="0"/>
                <a:cs typeface="Arial" panose="020B0604020202020204" pitchFamily="34" charset="0"/>
              </a:rPr>
              <a:t>Svaki </a:t>
            </a:r>
            <a:r>
              <a:rPr lang="hr-HR" sz="2400" b="1" dirty="0">
                <a:latin typeface="Arial" panose="020B0604020202020204" pitchFamily="34" charset="0"/>
                <a:cs typeface="Arial" panose="020B0604020202020204" pitchFamily="34" charset="0"/>
              </a:rPr>
              <a:t>red </a:t>
            </a:r>
            <a:r>
              <a:rPr lang="hr-HR" sz="2400" dirty="0">
                <a:latin typeface="Arial" panose="020B0604020202020204" pitchFamily="34" charset="0"/>
                <a:cs typeface="Arial" panose="020B0604020202020204" pitchFamily="34" charset="0"/>
              </a:rPr>
              <a:t>tablice predstavlja neki objekt (entitet) - pojedinu zgradu </a:t>
            </a:r>
          </a:p>
          <a:p>
            <a:pPr lvl="1">
              <a:lnSpc>
                <a:spcPct val="112000"/>
              </a:lnSpc>
            </a:pPr>
            <a:r>
              <a:rPr lang="hr-HR" sz="2000" dirty="0">
                <a:latin typeface="Arial" panose="020B0604020202020204" pitchFamily="34" charset="0"/>
                <a:cs typeface="Arial" panose="020B0604020202020204" pitchFamily="34" charset="0"/>
              </a:rPr>
              <a:t>baza Grada Zagreba sadrži </a:t>
            </a:r>
            <a:br>
              <a:rPr lang="hr-HR" sz="2000" dirty="0">
                <a:latin typeface="Arial" panose="020B0604020202020204" pitchFamily="34" charset="0"/>
                <a:cs typeface="Arial" panose="020B0604020202020204" pitchFamily="34" charset="0"/>
              </a:rPr>
            </a:br>
            <a:r>
              <a:rPr lang="hr-HR" sz="2000" dirty="0">
                <a:latin typeface="Arial" panose="020B0604020202020204" pitchFamily="34" charset="0"/>
                <a:cs typeface="Arial" panose="020B0604020202020204" pitchFamily="34" charset="0"/>
              </a:rPr>
              <a:t>cca 325 000 zgrada</a:t>
            </a:r>
          </a:p>
          <a:p>
            <a:pPr>
              <a:lnSpc>
                <a:spcPct val="112000"/>
              </a:lnSpc>
            </a:pPr>
            <a:r>
              <a:rPr lang="hr-HR" sz="2400" b="1" dirty="0">
                <a:latin typeface="Arial" panose="020B0604020202020204" pitchFamily="34" charset="0"/>
                <a:cs typeface="Arial" panose="020B0604020202020204" pitchFamily="34" charset="0"/>
              </a:rPr>
              <a:t>Stupci </a:t>
            </a:r>
            <a:r>
              <a:rPr lang="hr-HR" sz="2400" dirty="0">
                <a:latin typeface="Arial" panose="020B0604020202020204" pitchFamily="34" charset="0"/>
                <a:cs typeface="Arial" panose="020B0604020202020204" pitchFamily="34" charset="0"/>
              </a:rPr>
              <a:t>sadrže atributne vrijednosti, odnosno, podatke o konstrukcijskim svojstvima svake zgrade</a:t>
            </a:r>
          </a:p>
          <a:p>
            <a:pPr>
              <a:lnSpc>
                <a:spcPct val="112000"/>
              </a:lnSpc>
            </a:pPr>
            <a:endParaRPr lang="hr-HR" sz="18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8A9B99C-74A7-4E01-BE02-5361CE495573}"/>
              </a:ext>
            </a:extLst>
          </p:cNvPr>
          <p:cNvPicPr>
            <a:picLocks noChangeAspect="1"/>
          </p:cNvPicPr>
          <p:nvPr/>
        </p:nvPicPr>
        <p:blipFill>
          <a:blip r:embed="rId4"/>
          <a:stretch>
            <a:fillRect/>
          </a:stretch>
        </p:blipFill>
        <p:spPr>
          <a:xfrm>
            <a:off x="5745480" y="1544316"/>
            <a:ext cx="6139100" cy="4113196"/>
          </a:xfrm>
          <a:prstGeom prst="rect">
            <a:avLst/>
          </a:prstGeom>
          <a:ln>
            <a:solidFill>
              <a:schemeClr val="tx1"/>
            </a:solidFill>
          </a:ln>
        </p:spPr>
      </p:pic>
      <p:sp>
        <p:nvSpPr>
          <p:cNvPr id="3" name="TextBox 2">
            <a:extLst>
              <a:ext uri="{FF2B5EF4-FFF2-40B4-BE49-F238E27FC236}">
                <a16:creationId xmlns:a16="http://schemas.microsoft.com/office/drawing/2014/main" id="{E2F57242-EB6B-4BFC-A613-9E16B033AEF3}"/>
              </a:ext>
            </a:extLst>
          </p:cNvPr>
          <p:cNvSpPr txBox="1"/>
          <p:nvPr/>
        </p:nvSpPr>
        <p:spPr>
          <a:xfrm>
            <a:off x="5038743" y="1085481"/>
            <a:ext cx="7153257" cy="338554"/>
          </a:xfrm>
          <a:prstGeom prst="rect">
            <a:avLst/>
          </a:prstGeom>
          <a:noFill/>
        </p:spPr>
        <p:txBody>
          <a:bodyPr wrap="square" rtlCol="0">
            <a:spAutoFit/>
          </a:bodyPr>
          <a:lstStyle/>
          <a:p>
            <a:r>
              <a:rPr lang="hr-HR" sz="1600" dirty="0">
                <a:latin typeface="Arial" panose="020B0604020202020204" pitchFamily="34" charset="0"/>
                <a:cs typeface="Arial" panose="020B0604020202020204" pitchFamily="34" charset="0"/>
              </a:rPr>
              <a:t>Dio baze podataka o konstrukcijskim svojstvima zgrada u tabličnom obliku:</a:t>
            </a:r>
            <a:endParaRPr lang="en-US" sz="16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40CB288-F885-447A-B804-A9B7C78862EB}"/>
              </a:ext>
            </a:extLst>
          </p:cNvPr>
          <p:cNvSpPr/>
          <p:nvPr/>
        </p:nvSpPr>
        <p:spPr>
          <a:xfrm>
            <a:off x="5676900" y="2626355"/>
            <a:ext cx="6257085" cy="342901"/>
          </a:xfrm>
          <a:prstGeom prst="rect">
            <a:avLst/>
          </a:prstGeom>
          <a:solidFill>
            <a:srgbClr val="B4C7E7">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F15552-3519-45A3-824E-4D55C70A4928}"/>
              </a:ext>
            </a:extLst>
          </p:cNvPr>
          <p:cNvSpPr/>
          <p:nvPr/>
        </p:nvSpPr>
        <p:spPr>
          <a:xfrm>
            <a:off x="8282982" y="1517043"/>
            <a:ext cx="647291" cy="4140469"/>
          </a:xfrm>
          <a:prstGeom prst="rect">
            <a:avLst/>
          </a:prstGeom>
          <a:solidFill>
            <a:schemeClr val="accent4">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D7400F0-7F36-0E22-39B5-AC6BF831A53A}"/>
              </a:ext>
            </a:extLst>
          </p:cNvPr>
          <p:cNvSpPr txBox="1">
            <a:spLocks/>
          </p:cNvSpPr>
          <p:nvPr/>
        </p:nvSpPr>
        <p:spPr>
          <a:xfrm>
            <a:off x="516635" y="430197"/>
            <a:ext cx="10981097" cy="115476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latin typeface="Arial" panose="020B0604020202020204" pitchFamily="34" charset="0"/>
                <a:cs typeface="Arial" panose="020B0604020202020204" pitchFamily="34" charset="0"/>
              </a:rPr>
              <a:t>1. Značajnost kartografije u procjeni potresnog rizika</a:t>
            </a:r>
            <a:endParaRPr lang="en-GB" sz="32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303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ED02EC-26A5-38DF-042F-1F158EEFC289}"/>
              </a:ext>
            </a:extLst>
          </p:cNvPr>
          <p:cNvSpPr>
            <a:spLocks noGrp="1"/>
          </p:cNvSpPr>
          <p:nvPr>
            <p:ph idx="1"/>
          </p:nvPr>
        </p:nvSpPr>
        <p:spPr>
          <a:xfrm>
            <a:off x="838200" y="1584962"/>
            <a:ext cx="10515600" cy="5027505"/>
          </a:xfrm>
        </p:spPr>
        <p:txBody>
          <a:bodyPr>
            <a:normAutofit/>
          </a:bodyPr>
          <a:lstStyle/>
          <a:p>
            <a:pPr algn="just">
              <a:lnSpc>
                <a:spcPct val="114000"/>
              </a:lnSpc>
            </a:pPr>
            <a:r>
              <a:rPr lang="hr-HR" sz="2400" dirty="0">
                <a:latin typeface="Arial" panose="020B0604020202020204" pitchFamily="34" charset="0"/>
                <a:cs typeface="Arial" panose="020B0604020202020204" pitchFamily="34" charset="0"/>
              </a:rPr>
              <a:t>Objekte koji sadrže određene podatke raspodijeljene u prostoru moguće je georeferencirati korištenjem geoinformacijskog sustava (GIS) i prikazati ih na kartama različitim </a:t>
            </a:r>
            <a:r>
              <a:rPr lang="hr-HR" sz="2400" b="1" dirty="0">
                <a:latin typeface="Arial" panose="020B0604020202020204" pitchFamily="34" charset="0"/>
                <a:cs typeface="Arial" panose="020B0604020202020204" pitchFamily="34" charset="0"/>
              </a:rPr>
              <a:t>bojama </a:t>
            </a:r>
            <a:r>
              <a:rPr lang="hr-HR" sz="2400" dirty="0">
                <a:latin typeface="Arial" panose="020B0604020202020204" pitchFamily="34" charset="0"/>
                <a:cs typeface="Arial" panose="020B0604020202020204" pitchFamily="34" charset="0"/>
              </a:rPr>
              <a:t>i</a:t>
            </a:r>
            <a:r>
              <a:rPr lang="hr-HR" sz="2400" b="1" dirty="0">
                <a:latin typeface="Arial" panose="020B0604020202020204" pitchFamily="34" charset="0"/>
                <a:cs typeface="Arial" panose="020B0604020202020204" pitchFamily="34" charset="0"/>
              </a:rPr>
              <a:t> simbologijom</a:t>
            </a:r>
            <a:r>
              <a:rPr lang="hr-HR" sz="2400" dirty="0">
                <a:latin typeface="Arial" panose="020B0604020202020204" pitchFamily="34" charset="0"/>
                <a:cs typeface="Arial" panose="020B0604020202020204" pitchFamily="34" charset="0"/>
              </a:rPr>
              <a:t>.</a:t>
            </a:r>
          </a:p>
          <a:p>
            <a:pPr algn="just">
              <a:lnSpc>
                <a:spcPct val="114000"/>
              </a:lnSpc>
            </a:pPr>
            <a:r>
              <a:rPr lang="hr-HR" sz="2400" b="1" dirty="0">
                <a:latin typeface="Arial" panose="020B0604020202020204" pitchFamily="34" charset="0"/>
                <a:cs typeface="Arial" panose="020B0604020202020204" pitchFamily="34" charset="0"/>
              </a:rPr>
              <a:t>Prednost korištenja GIS sustava u postupku procjene potresnog rizika:</a:t>
            </a:r>
          </a:p>
          <a:p>
            <a:pPr lvl="1" algn="just">
              <a:lnSpc>
                <a:spcPct val="114000"/>
              </a:lnSpc>
            </a:pPr>
            <a:r>
              <a:rPr lang="hr-HR" sz="2000" b="1" dirty="0">
                <a:latin typeface="Arial" panose="020B0604020202020204" pitchFamily="34" charset="0"/>
                <a:cs typeface="Arial" panose="020B0604020202020204" pitchFamily="34" charset="0"/>
              </a:rPr>
              <a:t>Prikupljanje podataka </a:t>
            </a:r>
            <a:r>
              <a:rPr lang="hr-HR" sz="2000" dirty="0">
                <a:latin typeface="Arial" panose="020B0604020202020204" pitchFamily="34" charset="0"/>
                <a:cs typeface="Arial" panose="020B0604020202020204" pitchFamily="34" charset="0"/>
              </a:rPr>
              <a:t>za modele izloženosti.</a:t>
            </a:r>
          </a:p>
          <a:p>
            <a:pPr lvl="1" algn="just">
              <a:lnSpc>
                <a:spcPct val="114000"/>
              </a:lnSpc>
            </a:pPr>
            <a:r>
              <a:rPr lang="hr-HR" sz="2000" dirty="0">
                <a:effectLst/>
                <a:latin typeface="Arial" panose="020B0604020202020204" pitchFamily="34" charset="0"/>
                <a:ea typeface="Times New Roman" panose="02020603050405020304" pitchFamily="18" charset="0"/>
                <a:cs typeface="Arial" panose="020B0604020202020204" pitchFamily="34" charset="0"/>
              </a:rPr>
              <a:t>Prikaz </a:t>
            </a:r>
            <a:r>
              <a:rPr lang="hr-HR" sz="2000" b="1" dirty="0">
                <a:effectLst/>
                <a:latin typeface="Arial" panose="020B0604020202020204" pitchFamily="34" charset="0"/>
                <a:ea typeface="Times New Roman" panose="02020603050405020304" pitchFamily="18" charset="0"/>
                <a:cs typeface="Arial" panose="020B0604020202020204" pitchFamily="34" charset="0"/>
              </a:rPr>
              <a:t>ulaznih modela </a:t>
            </a:r>
            <a:r>
              <a:rPr lang="hr-HR" sz="2000" dirty="0">
                <a:effectLst/>
                <a:latin typeface="Arial" panose="020B0604020202020204" pitchFamily="34" charset="0"/>
                <a:ea typeface="Times New Roman" panose="02020603050405020304" pitchFamily="18" charset="0"/>
                <a:cs typeface="Arial" panose="020B0604020202020204" pitchFamily="34" charset="0"/>
              </a:rPr>
              <a:t>za proračun potresnog rizika na karata.</a:t>
            </a:r>
            <a:endParaRPr lang="hr-HR" sz="2000" dirty="0">
              <a:latin typeface="Arial" panose="020B0604020202020204" pitchFamily="34" charset="0"/>
              <a:ea typeface="Times New Roman" panose="02020603050405020304" pitchFamily="18" charset="0"/>
              <a:cs typeface="Arial" panose="020B0604020202020204" pitchFamily="34" charset="0"/>
            </a:endParaRPr>
          </a:p>
          <a:p>
            <a:pPr lvl="1" algn="just">
              <a:lnSpc>
                <a:spcPct val="115000"/>
              </a:lnSpc>
              <a:spcBef>
                <a:spcPts val="600"/>
              </a:spcBef>
            </a:pPr>
            <a:r>
              <a:rPr lang="hr-HR" sz="2000" dirty="0">
                <a:effectLst/>
                <a:latin typeface="Arial" panose="020B0604020202020204" pitchFamily="34" charset="0"/>
                <a:ea typeface="Times New Roman" panose="02020603050405020304" pitchFamily="18" charset="0"/>
                <a:cs typeface="Arial" panose="020B0604020202020204" pitchFamily="34" charset="0"/>
              </a:rPr>
              <a:t>Prikazivanje </a:t>
            </a:r>
            <a:r>
              <a:rPr lang="hr-HR" sz="2000" b="1" dirty="0">
                <a:effectLst/>
                <a:latin typeface="Arial" panose="020B0604020202020204" pitchFamily="34" charset="0"/>
                <a:ea typeface="Times New Roman" panose="02020603050405020304" pitchFamily="18" charset="0"/>
                <a:cs typeface="Arial" panose="020B0604020202020204" pitchFamily="34" charset="0"/>
              </a:rPr>
              <a:t>rezultata proračuna potresnog rizika </a:t>
            </a:r>
            <a:r>
              <a:rPr lang="hr-HR" sz="2000" dirty="0">
                <a:effectLst/>
                <a:latin typeface="Arial" panose="020B0604020202020204" pitchFamily="34" charset="0"/>
                <a:ea typeface="Times New Roman" panose="02020603050405020304" pitchFamily="18" charset="0"/>
                <a:cs typeface="Arial" panose="020B0604020202020204" pitchFamily="34" charset="0"/>
              </a:rPr>
              <a:t>na kartama.</a:t>
            </a:r>
          </a:p>
          <a:p>
            <a:pPr lvl="1">
              <a:lnSpc>
                <a:spcPct val="115000"/>
              </a:lnSpc>
              <a:spcBef>
                <a:spcPts val="600"/>
              </a:spcBef>
            </a:pPr>
            <a:r>
              <a:rPr lang="hr-HR" sz="20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Korištenje različitih programskih skripti</a:t>
            </a:r>
            <a:r>
              <a:rPr lang="hr-HR" sz="2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za automatizirani </a:t>
            </a:r>
            <a:br>
              <a:rPr lang="hr-HR" sz="2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hr-HR" sz="2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postupak prikazivanja rezultata na kartama.</a:t>
            </a:r>
            <a:endParaRPr lang="hr-HR" sz="2000" dirty="0">
              <a:effectLst/>
              <a:latin typeface="Arial" panose="020B0604020202020204" pitchFamily="34" charset="0"/>
              <a:ea typeface="Times New Roman" panose="02020603050405020304" pitchFamily="18" charset="0"/>
              <a:cs typeface="Arial" panose="020B0604020202020204" pitchFamily="34" charset="0"/>
            </a:endParaRPr>
          </a:p>
          <a:p>
            <a:pPr lvl="1" algn="just">
              <a:lnSpc>
                <a:spcPct val="115000"/>
              </a:lnSpc>
              <a:spcBef>
                <a:spcPts val="600"/>
              </a:spcBef>
            </a:pPr>
            <a:endParaRPr lang="hr-HR"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itle 1">
            <a:extLst>
              <a:ext uri="{FF2B5EF4-FFF2-40B4-BE49-F238E27FC236}">
                <a16:creationId xmlns:a16="http://schemas.microsoft.com/office/drawing/2014/main" id="{1F9043E5-96C9-5C9A-BF53-80E722DD1003}"/>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hr-HR" dirty="0"/>
              <a:t>1. Značajnost kartografije u procjeni potresnog rizika   </a:t>
            </a:r>
            <a:br>
              <a:rPr lang="hr-HR" dirty="0"/>
            </a:br>
            <a:r>
              <a:rPr lang="hr-HR" dirty="0"/>
              <a:t>    </a:t>
            </a:r>
            <a:r>
              <a:rPr lang="hr-HR" dirty="0" err="1"/>
              <a:t>Goinformacijski</a:t>
            </a:r>
            <a:r>
              <a:rPr lang="hr-HR" dirty="0"/>
              <a:t> sustav - GIS</a:t>
            </a:r>
            <a:endParaRPr lang="en-GB" dirty="0"/>
          </a:p>
        </p:txBody>
      </p:sp>
    </p:spTree>
    <p:extLst>
      <p:ext uri="{BB962C8B-B14F-4D97-AF65-F5344CB8AC3E}">
        <p14:creationId xmlns:p14="http://schemas.microsoft.com/office/powerpoint/2010/main" val="1332683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ED02EC-26A5-38DF-042F-1F158EEFC289}"/>
              </a:ext>
            </a:extLst>
          </p:cNvPr>
          <p:cNvSpPr>
            <a:spLocks noGrp="1"/>
          </p:cNvSpPr>
          <p:nvPr>
            <p:ph idx="1"/>
          </p:nvPr>
        </p:nvSpPr>
        <p:spPr>
          <a:xfrm>
            <a:off x="838200" y="1584962"/>
            <a:ext cx="10515600" cy="4842841"/>
          </a:xfrm>
        </p:spPr>
        <p:txBody>
          <a:bodyPr>
            <a:normAutofit/>
          </a:bodyPr>
          <a:lstStyle/>
          <a:p>
            <a:pPr>
              <a:lnSpc>
                <a:spcPct val="115000"/>
              </a:lnSpc>
              <a:spcBef>
                <a:spcPts val="600"/>
              </a:spcBef>
            </a:pPr>
            <a:r>
              <a:rPr lang="hr-HR" sz="2400" b="1" dirty="0">
                <a:latin typeface="Arial" panose="020B0604020202020204" pitchFamily="34" charset="0"/>
                <a:cs typeface="Arial" panose="020B0604020202020204" pitchFamily="34" charset="0"/>
              </a:rPr>
              <a:t>OpenQuake </a:t>
            </a:r>
            <a:r>
              <a:rPr lang="hr-HR" sz="2400" dirty="0">
                <a:latin typeface="Arial" panose="020B0604020202020204" pitchFamily="34" charset="0"/>
                <a:cs typeface="Arial" panose="020B0604020202020204" pitchFamily="34" charset="0"/>
              </a:rPr>
              <a:t>je programski paket za proračun potresne opasnosti </a:t>
            </a:r>
            <a:br>
              <a:rPr lang="hr-HR" sz="2400" dirty="0">
                <a:latin typeface="Arial" panose="020B0604020202020204" pitchFamily="34" charset="0"/>
                <a:cs typeface="Arial" panose="020B0604020202020204" pitchFamily="34" charset="0"/>
              </a:rPr>
            </a:br>
            <a:r>
              <a:rPr lang="hr-HR" sz="2400" dirty="0">
                <a:latin typeface="Arial" panose="020B0604020202020204" pitchFamily="34" charset="0"/>
                <a:cs typeface="Arial" panose="020B0604020202020204" pitchFamily="34" charset="0"/>
              </a:rPr>
              <a:t>i potresnog rizika kojeg je razvila Zaklada </a:t>
            </a:r>
            <a:r>
              <a:rPr lang="hr-HR" sz="2400" b="1" dirty="0">
                <a:latin typeface="Arial" panose="020B0604020202020204" pitchFamily="34" charset="0"/>
                <a:cs typeface="Arial" panose="020B0604020202020204" pitchFamily="34" charset="0"/>
              </a:rPr>
              <a:t>Global </a:t>
            </a:r>
            <a:r>
              <a:rPr lang="en-US" sz="2400" b="1" dirty="0">
                <a:latin typeface="Arial" panose="020B0604020202020204" pitchFamily="34" charset="0"/>
                <a:cs typeface="Arial" panose="020B0604020202020204" pitchFamily="34" charset="0"/>
              </a:rPr>
              <a:t>Earthquake</a:t>
            </a:r>
            <a:r>
              <a:rPr lang="hr-HR" sz="2400" b="1" dirty="0">
                <a:latin typeface="Arial" panose="020B0604020202020204" pitchFamily="34" charset="0"/>
                <a:cs typeface="Arial" panose="020B0604020202020204" pitchFamily="34" charset="0"/>
              </a:rPr>
              <a:t> Model (GEM)</a:t>
            </a:r>
            <a:br>
              <a:rPr lang="hr-HR" sz="2400" b="1" dirty="0">
                <a:latin typeface="Arial" panose="020B0604020202020204" pitchFamily="34" charset="0"/>
                <a:cs typeface="Arial" panose="020B0604020202020204" pitchFamily="34" charset="0"/>
              </a:rPr>
            </a:br>
            <a:r>
              <a:rPr lang="hr-HR" sz="2400" dirty="0">
                <a:latin typeface="Arial" panose="020B0604020202020204" pitchFamily="34" charset="0"/>
                <a:cs typeface="Arial" panose="020B0604020202020204" pitchFamily="34" charset="0"/>
              </a:rPr>
              <a:t>u suradnji s najboljim stručnjacima u području potresnog inženjerstva.</a:t>
            </a:r>
            <a:endParaRPr lang="hr-HR" sz="2400" dirty="0">
              <a:effectLst/>
              <a:latin typeface="Arial" panose="020B0604020202020204" pitchFamily="34" charset="0"/>
              <a:cs typeface="Arial" panose="020B0604020202020204" pitchFamily="34" charset="0"/>
            </a:endParaRPr>
          </a:p>
          <a:p>
            <a:pPr algn="just">
              <a:lnSpc>
                <a:spcPct val="115000"/>
              </a:lnSpc>
              <a:spcBef>
                <a:spcPts val="600"/>
              </a:spcBef>
            </a:pPr>
            <a:r>
              <a:rPr lang="hr-HR" sz="2400" b="1" dirty="0">
                <a:effectLst/>
                <a:latin typeface="Arial" panose="020B0604020202020204" pitchFamily="34" charset="0"/>
                <a:cs typeface="Arial" panose="020B0604020202020204" pitchFamily="34" charset="0"/>
              </a:rPr>
              <a:t>OpenQuake programski paket sastoji se od dva modula:</a:t>
            </a:r>
            <a:endParaRPr lang="hr-HR" sz="2400" b="1" dirty="0">
              <a:latin typeface="Arial" panose="020B0604020202020204" pitchFamily="34" charset="0"/>
              <a:cs typeface="Arial" panose="020B0604020202020204" pitchFamily="34" charset="0"/>
            </a:endParaRPr>
          </a:p>
          <a:p>
            <a:pPr lvl="1" algn="just">
              <a:lnSpc>
                <a:spcPct val="115000"/>
              </a:lnSpc>
              <a:spcBef>
                <a:spcPts val="600"/>
              </a:spcBef>
            </a:pPr>
            <a:r>
              <a:rPr lang="hr-HR" dirty="0">
                <a:effectLst/>
                <a:latin typeface="Arial" panose="020B0604020202020204" pitchFamily="34" charset="0"/>
                <a:cs typeface="Arial" panose="020B0604020202020204" pitchFamily="34" charset="0"/>
              </a:rPr>
              <a:t>Modul </a:t>
            </a:r>
            <a:r>
              <a:rPr lang="hr-HR" b="1" dirty="0">
                <a:effectLst/>
                <a:latin typeface="Arial" panose="020B0604020202020204" pitchFamily="34" charset="0"/>
                <a:cs typeface="Arial" panose="020B0604020202020204" pitchFamily="34" charset="0"/>
              </a:rPr>
              <a:t>„Hazard” </a:t>
            </a:r>
            <a:r>
              <a:rPr lang="hr-HR" dirty="0">
                <a:effectLst/>
                <a:latin typeface="Arial" panose="020B0604020202020204" pitchFamily="34" charset="0"/>
                <a:cs typeface="Arial" panose="020B0604020202020204" pitchFamily="34" charset="0"/>
              </a:rPr>
              <a:t>za proračun potresne opasnosti</a:t>
            </a:r>
            <a:endParaRPr lang="en-GB" dirty="0">
              <a:effectLst/>
              <a:latin typeface="Arial" panose="020B0604020202020204" pitchFamily="34" charset="0"/>
              <a:cs typeface="Arial" panose="020B0604020202020204" pitchFamily="34" charset="0"/>
            </a:endParaRPr>
          </a:p>
          <a:p>
            <a:pPr lvl="1" algn="just">
              <a:lnSpc>
                <a:spcPct val="115000"/>
              </a:lnSpc>
              <a:spcBef>
                <a:spcPts val="600"/>
              </a:spcBef>
            </a:pPr>
            <a:r>
              <a:rPr lang="hr-HR" dirty="0">
                <a:effectLst/>
                <a:latin typeface="Arial" panose="020B0604020202020204" pitchFamily="34" charset="0"/>
                <a:cs typeface="Arial" panose="020B0604020202020204" pitchFamily="34" charset="0"/>
              </a:rPr>
              <a:t>OpenQuake Modul </a:t>
            </a:r>
            <a:r>
              <a:rPr lang="hr-HR" b="1" dirty="0">
                <a:effectLst/>
                <a:latin typeface="Arial" panose="020B0604020202020204" pitchFamily="34" charset="0"/>
                <a:ea typeface="Times New Roman" panose="02020603050405020304" pitchFamily="18" charset="0"/>
                <a:cs typeface="Arial" panose="020B0604020202020204" pitchFamily="34" charset="0"/>
              </a:rPr>
              <a:t>„</a:t>
            </a:r>
            <a:r>
              <a:rPr lang="hr-HR" b="1" dirty="0" err="1">
                <a:effectLst/>
                <a:latin typeface="Arial" panose="020B0604020202020204" pitchFamily="34" charset="0"/>
                <a:ea typeface="Times New Roman" panose="02020603050405020304" pitchFamily="18" charset="0"/>
                <a:cs typeface="Arial" panose="020B0604020202020204" pitchFamily="34" charset="0"/>
              </a:rPr>
              <a:t>Risk</a:t>
            </a:r>
            <a:r>
              <a:rPr lang="hr-HR" b="1" dirty="0">
                <a:effectLst/>
                <a:latin typeface="Arial" panose="020B0604020202020204" pitchFamily="34" charset="0"/>
                <a:ea typeface="Times New Roman" panose="02020603050405020304" pitchFamily="18" charset="0"/>
                <a:cs typeface="Arial" panose="020B0604020202020204" pitchFamily="34" charset="0"/>
              </a:rPr>
              <a:t>“ </a:t>
            </a:r>
            <a:r>
              <a:rPr lang="hr-HR" dirty="0">
                <a:effectLst/>
                <a:latin typeface="Arial" panose="020B0604020202020204" pitchFamily="34" charset="0"/>
                <a:cs typeface="Arial" panose="020B0604020202020204" pitchFamily="34" charset="0"/>
              </a:rPr>
              <a:t>za proračun potresnog rizika</a:t>
            </a:r>
          </a:p>
          <a:p>
            <a:pPr lvl="2" algn="just">
              <a:lnSpc>
                <a:spcPct val="115000"/>
              </a:lnSpc>
              <a:spcBef>
                <a:spcPts val="600"/>
              </a:spcBef>
            </a:pPr>
            <a:r>
              <a:rPr lang="hr-HR" sz="2400" dirty="0">
                <a:effectLst/>
                <a:latin typeface="Arial" panose="020B0604020202020204" pitchFamily="34" charset="0"/>
                <a:ea typeface="Times New Roman" panose="02020603050405020304" pitchFamily="18" charset="0"/>
                <a:cs typeface="Arial" panose="020B0604020202020204" pitchFamily="34" charset="0"/>
              </a:rPr>
              <a:t>Kalkulator </a:t>
            </a:r>
            <a:r>
              <a:rPr lang="hr-HR" sz="2400" b="1" dirty="0">
                <a:effectLst/>
                <a:latin typeface="Arial" panose="020B0604020202020204" pitchFamily="34" charset="0"/>
                <a:ea typeface="Times New Roman" panose="02020603050405020304" pitchFamily="18" charset="0"/>
                <a:cs typeface="Arial" panose="020B0604020202020204" pitchFamily="34" charset="0"/>
              </a:rPr>
              <a:t>štete</a:t>
            </a:r>
            <a:r>
              <a:rPr lang="hr-HR" sz="2400" dirty="0">
                <a:effectLst/>
                <a:latin typeface="Arial" panose="020B0604020202020204" pitchFamily="34" charset="0"/>
                <a:ea typeface="Times New Roman" panose="02020603050405020304" pitchFamily="18" charset="0"/>
                <a:cs typeface="Arial" panose="020B0604020202020204" pitchFamily="34" charset="0"/>
              </a:rPr>
              <a:t> za hazard temeljen na događajima.</a:t>
            </a:r>
          </a:p>
          <a:p>
            <a:pPr lvl="2" algn="just">
              <a:lnSpc>
                <a:spcPct val="115000"/>
              </a:lnSpc>
              <a:spcBef>
                <a:spcPts val="600"/>
              </a:spcBef>
            </a:pPr>
            <a:r>
              <a:rPr lang="hr-HR" sz="2400" dirty="0">
                <a:effectLst/>
                <a:latin typeface="Arial" panose="020B0604020202020204" pitchFamily="34" charset="0"/>
                <a:ea typeface="Times New Roman" panose="02020603050405020304" pitchFamily="18" charset="0"/>
                <a:cs typeface="Arial" panose="020B0604020202020204" pitchFamily="34" charset="0"/>
              </a:rPr>
              <a:t>Kalkulator </a:t>
            </a:r>
            <a:r>
              <a:rPr lang="hr-HR" sz="2400" b="1" dirty="0">
                <a:effectLst/>
                <a:latin typeface="Arial" panose="020B0604020202020204" pitchFamily="34" charset="0"/>
                <a:ea typeface="Times New Roman" panose="02020603050405020304" pitchFamily="18" charset="0"/>
                <a:cs typeface="Arial" panose="020B0604020202020204" pitchFamily="34" charset="0"/>
              </a:rPr>
              <a:t>rizika</a:t>
            </a:r>
            <a:r>
              <a:rPr lang="hr-HR" sz="2400" dirty="0">
                <a:effectLst/>
                <a:latin typeface="Arial" panose="020B0604020202020204" pitchFamily="34" charset="0"/>
                <a:ea typeface="Times New Roman" panose="02020603050405020304" pitchFamily="18" charset="0"/>
                <a:cs typeface="Arial" panose="020B0604020202020204" pitchFamily="34" charset="0"/>
              </a:rPr>
              <a:t> za hazard temeljen na događajima.</a:t>
            </a:r>
            <a:endParaRPr lang="hr-HR"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4000"/>
              </a:lnSpc>
            </a:pPr>
            <a:r>
              <a:rPr lang="hr-HR" sz="3200" b="1" dirty="0">
                <a:latin typeface="Arial" panose="020B0604020202020204" pitchFamily="34" charset="0"/>
                <a:cs typeface="Arial" panose="020B0604020202020204" pitchFamily="34" charset="0"/>
              </a:rPr>
              <a:t>2. Global </a:t>
            </a:r>
            <a:r>
              <a:rPr lang="en-US" sz="3200" b="1" dirty="0">
                <a:latin typeface="Arial" panose="020B0604020202020204" pitchFamily="34" charset="0"/>
                <a:cs typeface="Arial" panose="020B0604020202020204" pitchFamily="34" charset="0"/>
              </a:rPr>
              <a:t>Earthquake</a:t>
            </a:r>
            <a:r>
              <a:rPr lang="hr-HR" sz="3200" b="1" dirty="0">
                <a:latin typeface="Arial" panose="020B0604020202020204" pitchFamily="34" charset="0"/>
                <a:cs typeface="Arial" panose="020B0604020202020204" pitchFamily="34" charset="0"/>
              </a:rPr>
              <a:t> Model (GEM) i programski paket  </a:t>
            </a:r>
            <a:br>
              <a:rPr lang="hr-HR" sz="3200" b="1" dirty="0">
                <a:latin typeface="Arial" panose="020B0604020202020204" pitchFamily="34" charset="0"/>
                <a:cs typeface="Arial" panose="020B0604020202020204" pitchFamily="34" charset="0"/>
              </a:rPr>
            </a:br>
            <a:r>
              <a:rPr lang="hr-HR" sz="3200" b="1" dirty="0">
                <a:latin typeface="Arial" panose="020B0604020202020204" pitchFamily="34" charset="0"/>
                <a:cs typeface="Arial" panose="020B0604020202020204" pitchFamily="34" charset="0"/>
              </a:rPr>
              <a:t>    OpenQuake (OQ)</a:t>
            </a:r>
            <a:endParaRPr lang="en-GB" sz="32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0C4F88B-31E8-76E5-16C3-4C94DFFD416B}"/>
              </a:ext>
            </a:extLst>
          </p:cNvPr>
          <p:cNvPicPr>
            <a:picLocks noChangeAspect="1"/>
          </p:cNvPicPr>
          <p:nvPr/>
        </p:nvPicPr>
        <p:blipFill>
          <a:blip r:embed="rId3"/>
          <a:stretch>
            <a:fillRect/>
          </a:stretch>
        </p:blipFill>
        <p:spPr>
          <a:xfrm>
            <a:off x="10803448" y="3005667"/>
            <a:ext cx="1100703" cy="1589904"/>
          </a:xfrm>
          <a:prstGeom prst="rect">
            <a:avLst/>
          </a:prstGeom>
        </p:spPr>
      </p:pic>
      <p:pic>
        <p:nvPicPr>
          <p:cNvPr id="1026" name="Picture 2" descr="GEM - Global Earthquake Model | Pavia">
            <a:extLst>
              <a:ext uri="{FF2B5EF4-FFF2-40B4-BE49-F238E27FC236}">
                <a16:creationId xmlns:a16="http://schemas.microsoft.com/office/drawing/2014/main" id="{3D338008-3D16-6E19-B114-7D827BA85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0286" y="3604633"/>
            <a:ext cx="995362" cy="99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567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4000"/>
              </a:lnSpc>
            </a:pPr>
            <a:r>
              <a:rPr lang="hr-HR" sz="3200" b="1" dirty="0">
                <a:latin typeface="Arial" panose="020B0604020202020204" pitchFamily="34" charset="0"/>
                <a:cs typeface="Arial" panose="020B0604020202020204" pitchFamily="34" charset="0"/>
              </a:rPr>
              <a:t>3. Prikaz karata ulaznih modela za proračun potresnog  </a:t>
            </a:r>
            <a:br>
              <a:rPr lang="hr-HR" sz="3200" b="1" dirty="0">
                <a:latin typeface="Arial" panose="020B0604020202020204" pitchFamily="34" charset="0"/>
                <a:cs typeface="Arial" panose="020B0604020202020204" pitchFamily="34" charset="0"/>
              </a:rPr>
            </a:br>
            <a:r>
              <a:rPr lang="hr-HR" sz="3200" b="1" dirty="0">
                <a:latin typeface="Arial" panose="020B0604020202020204" pitchFamily="34" charset="0"/>
                <a:cs typeface="Arial" panose="020B0604020202020204" pitchFamily="34" charset="0"/>
              </a:rPr>
              <a:t>    rizika – 1. karte modela potresne opasnosti</a:t>
            </a:r>
            <a:endParaRPr lang="en-GB" sz="3200" b="1" dirty="0">
              <a:latin typeface="Arial" panose="020B0604020202020204" pitchFamily="34" charset="0"/>
              <a:cs typeface="Arial" panose="020B0604020202020204" pitchFamily="34" charset="0"/>
            </a:endParaRPr>
          </a:p>
        </p:txBody>
      </p:sp>
      <p:pic>
        <p:nvPicPr>
          <p:cNvPr id="2" name="Picture 1" descr="Chart, scatter chart&#10;&#10;Description automatically generated">
            <a:extLst>
              <a:ext uri="{FF2B5EF4-FFF2-40B4-BE49-F238E27FC236}">
                <a16:creationId xmlns:a16="http://schemas.microsoft.com/office/drawing/2014/main" id="{10C79B59-92A6-94B1-6E7A-D9A3937671E6}"/>
              </a:ext>
            </a:extLst>
          </p:cNvPr>
          <p:cNvPicPr>
            <a:picLocks noChangeAspect="1"/>
          </p:cNvPicPr>
          <p:nvPr/>
        </p:nvPicPr>
        <p:blipFill rotWithShape="1">
          <a:blip r:embed="rId2"/>
          <a:srcRect l="18609" t="3104" r="22075" b="13534"/>
          <a:stretch/>
        </p:blipFill>
        <p:spPr bwMode="auto">
          <a:xfrm>
            <a:off x="6877923" y="1874520"/>
            <a:ext cx="4821180" cy="4443096"/>
          </a:xfrm>
          <a:prstGeom prst="rect">
            <a:avLst/>
          </a:prstGeom>
          <a:ln>
            <a:solidFill>
              <a:schemeClr val="tx1"/>
            </a:solidFill>
          </a:ln>
          <a:extLst>
            <a:ext uri="{53640926-AAD7-44D8-BBD7-CCE9431645EC}">
              <a14:shadowObscured xmlns:a14="http://schemas.microsoft.com/office/drawing/2010/main"/>
            </a:ext>
          </a:extLst>
        </p:spPr>
      </p:pic>
      <p:sp>
        <p:nvSpPr>
          <p:cNvPr id="5" name="Content Placeholder 8">
            <a:extLst>
              <a:ext uri="{FF2B5EF4-FFF2-40B4-BE49-F238E27FC236}">
                <a16:creationId xmlns:a16="http://schemas.microsoft.com/office/drawing/2014/main" id="{A1726574-0BCD-C91F-9164-1F53269564A5}"/>
              </a:ext>
            </a:extLst>
          </p:cNvPr>
          <p:cNvSpPr>
            <a:spLocks noGrp="1"/>
          </p:cNvSpPr>
          <p:nvPr>
            <p:ph idx="1"/>
          </p:nvPr>
        </p:nvSpPr>
        <p:spPr>
          <a:xfrm>
            <a:off x="630935" y="1874520"/>
            <a:ext cx="6006931" cy="4343400"/>
          </a:xfrm>
        </p:spPr>
        <p:txBody>
          <a:bodyPr anchor="t">
            <a:normAutofit fontScale="92500" lnSpcReduction="10000"/>
          </a:bodyPr>
          <a:lstStyle/>
          <a:p>
            <a:pPr>
              <a:lnSpc>
                <a:spcPct val="124000"/>
              </a:lnSpc>
            </a:pPr>
            <a:r>
              <a:rPr lang="hr-HR" dirty="0">
                <a:latin typeface="Arial" panose="020B0604020202020204" pitchFamily="34" charset="0"/>
                <a:cs typeface="Arial" panose="020B0604020202020204" pitchFamily="34" charset="0"/>
              </a:rPr>
              <a:t>Modul </a:t>
            </a:r>
            <a:r>
              <a:rPr lang="hr-HR" b="1" dirty="0">
                <a:latin typeface="Arial" panose="020B0604020202020204" pitchFamily="34" charset="0"/>
                <a:cs typeface="Arial" panose="020B0604020202020204" pitchFamily="34" charset="0"/>
              </a:rPr>
              <a:t>„Hazard“ </a:t>
            </a:r>
            <a:r>
              <a:rPr lang="hr-HR" dirty="0">
                <a:latin typeface="Arial" panose="020B0604020202020204" pitchFamily="34" charset="0"/>
                <a:cs typeface="Arial" panose="020B0604020202020204" pitchFamily="34" charset="0"/>
              </a:rPr>
              <a:t>programskog paketa OpenQuake daje podatke o </a:t>
            </a:r>
            <a:r>
              <a:rPr lang="hr-HR" b="1" dirty="0">
                <a:latin typeface="Arial" panose="020B0604020202020204" pitchFamily="34" charset="0"/>
                <a:cs typeface="Arial" panose="020B0604020202020204" pitchFamily="34" charset="0"/>
              </a:rPr>
              <a:t>potresnoj opasnosti</a:t>
            </a:r>
            <a:r>
              <a:rPr lang="hr-HR" dirty="0">
                <a:latin typeface="Arial" panose="020B0604020202020204" pitchFamily="34" charset="0"/>
                <a:cs typeface="Arial" panose="020B0604020202020204" pitchFamily="34" charset="0"/>
              </a:rPr>
              <a:t> s njihovom prostornom raspodjelom kako bi se ti rezultati mogli prikazati na kartama. </a:t>
            </a:r>
          </a:p>
          <a:p>
            <a:pPr>
              <a:lnSpc>
                <a:spcPct val="124000"/>
              </a:lnSpc>
            </a:pPr>
            <a:r>
              <a:rPr lang="hr-HR" dirty="0">
                <a:latin typeface="Arial" panose="020B0604020202020204" pitchFamily="34" charset="0"/>
                <a:cs typeface="Arial" panose="020B0604020202020204" pitchFamily="34" charset="0"/>
              </a:rPr>
              <a:t>Karta potresne opasnosti daje očekivano gibanje tla za određenu lokaciju (npr. vršno ubrzanje tla (PGA) ili spektralna akceleracija)</a:t>
            </a:r>
            <a:endParaRPr lang="hr-HR" sz="1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08BB420-BA13-C12D-584C-2AB2E8BAC3B6}"/>
              </a:ext>
            </a:extLst>
          </p:cNvPr>
          <p:cNvSpPr txBox="1"/>
          <p:nvPr/>
        </p:nvSpPr>
        <p:spPr>
          <a:xfrm>
            <a:off x="8613256" y="6412861"/>
            <a:ext cx="1691640" cy="276999"/>
          </a:xfrm>
          <a:prstGeom prst="rect">
            <a:avLst/>
          </a:prstGeom>
          <a:noFill/>
        </p:spPr>
        <p:txBody>
          <a:bodyPr wrap="square" rtlCol="0">
            <a:spAutoFit/>
          </a:bodyPr>
          <a:lstStyle/>
          <a:p>
            <a:r>
              <a:rPr lang="hr-HR" sz="1200" dirty="0">
                <a:latin typeface="Arial" panose="020B0604020202020204" pitchFamily="34" charset="0"/>
                <a:cs typeface="Arial" panose="020B0604020202020204" pitchFamily="34" charset="0"/>
              </a:rPr>
              <a:t>(GEM, 2018.)</a:t>
            </a:r>
          </a:p>
        </p:txBody>
      </p:sp>
    </p:spTree>
    <p:extLst>
      <p:ext uri="{BB962C8B-B14F-4D97-AF65-F5344CB8AC3E}">
        <p14:creationId xmlns:p14="http://schemas.microsoft.com/office/powerpoint/2010/main" val="1120590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EF175B-C936-5DA4-E321-3E7936AE389D}"/>
              </a:ext>
            </a:extLst>
          </p:cNvPr>
          <p:cNvSpPr txBox="1">
            <a:spLocks/>
          </p:cNvSpPr>
          <p:nvPr/>
        </p:nvSpPr>
        <p:spPr>
          <a:xfrm>
            <a:off x="516636" y="430197"/>
            <a:ext cx="11040364" cy="1154765"/>
          </a:xfrm>
          <a:prstGeom prst="rect">
            <a:avLst/>
          </a:prstGeom>
        </p:spPr>
        <p:txBody>
          <a:bodyPr vert="horz" lIns="91440" tIns="45720" rIns="91440" bIns="45720" rtlCol="0" anchor="t" anchorCtr="0">
            <a:normAutofit lnSpcReduction="10000"/>
          </a:bodyPr>
          <a:lstStyle>
            <a:defPPr>
              <a:defRPr lang="sr-Latn-RS"/>
            </a:defPPr>
            <a:lvl1pPr>
              <a:lnSpc>
                <a:spcPct val="114000"/>
              </a:lnSpc>
              <a:spcBef>
                <a:spcPct val="0"/>
              </a:spcBef>
              <a:buNone/>
              <a:defRPr sz="3200" b="1">
                <a:latin typeface="Arial" panose="020B0604020202020204" pitchFamily="34" charset="0"/>
                <a:ea typeface="+mj-ea"/>
                <a:cs typeface="Arial" panose="020B0604020202020204" pitchFamily="34" charset="0"/>
              </a:defRPr>
            </a:lvl1pPr>
          </a:lstStyle>
          <a:p>
            <a:r>
              <a:rPr lang="hr-HR" dirty="0"/>
              <a:t>3. Prikaz karata ulaznih modela za proračun potresnog </a:t>
            </a:r>
            <a:br>
              <a:rPr lang="hr-HR" dirty="0"/>
            </a:br>
            <a:r>
              <a:rPr lang="hr-HR" dirty="0"/>
              <a:t>    rizika – 2. karte modela izloženosti</a:t>
            </a:r>
            <a:endParaRPr lang="en-GB" dirty="0"/>
          </a:p>
        </p:txBody>
      </p:sp>
      <p:sp>
        <p:nvSpPr>
          <p:cNvPr id="5" name="Content Placeholder 8">
            <a:extLst>
              <a:ext uri="{FF2B5EF4-FFF2-40B4-BE49-F238E27FC236}">
                <a16:creationId xmlns:a16="http://schemas.microsoft.com/office/drawing/2014/main" id="{A1726574-0BCD-C91F-9164-1F53269564A5}"/>
              </a:ext>
            </a:extLst>
          </p:cNvPr>
          <p:cNvSpPr>
            <a:spLocks noGrp="1"/>
          </p:cNvSpPr>
          <p:nvPr>
            <p:ph idx="1"/>
          </p:nvPr>
        </p:nvSpPr>
        <p:spPr>
          <a:xfrm>
            <a:off x="630935" y="1874520"/>
            <a:ext cx="10990595" cy="4343400"/>
          </a:xfrm>
        </p:spPr>
        <p:txBody>
          <a:bodyPr anchor="t">
            <a:normAutofit/>
          </a:bodyPr>
          <a:lstStyle/>
          <a:p>
            <a:pPr>
              <a:lnSpc>
                <a:spcPct val="114000"/>
              </a:lnSpc>
            </a:pPr>
            <a:r>
              <a:rPr lang="hr-HR" dirty="0">
                <a:latin typeface="Arial" panose="020B0604020202020204" pitchFamily="34" charset="0"/>
                <a:cs typeface="Arial" panose="020B0604020202020204" pitchFamily="34" charset="0"/>
              </a:rPr>
              <a:t>Za proračun potresnog rizika modulom </a:t>
            </a:r>
            <a:r>
              <a:rPr lang="hr-HR" b="1" dirty="0">
                <a:latin typeface="Arial" panose="020B0604020202020204" pitchFamily="34" charset="0"/>
                <a:cs typeface="Arial" panose="020B0604020202020204" pitchFamily="34" charset="0"/>
              </a:rPr>
              <a:t>„</a:t>
            </a:r>
            <a:r>
              <a:rPr lang="hr-HR" b="1" dirty="0" err="1">
                <a:latin typeface="Arial" panose="020B0604020202020204" pitchFamily="34" charset="0"/>
                <a:cs typeface="Arial" panose="020B0604020202020204" pitchFamily="34" charset="0"/>
              </a:rPr>
              <a:t>Risk</a:t>
            </a:r>
            <a:r>
              <a:rPr lang="hr-HR" b="1" dirty="0">
                <a:latin typeface="Arial" panose="020B0604020202020204" pitchFamily="34" charset="0"/>
                <a:cs typeface="Arial" panose="020B0604020202020204" pitchFamily="34" charset="0"/>
              </a:rPr>
              <a:t>” </a:t>
            </a:r>
            <a:r>
              <a:rPr lang="hr-HR" dirty="0">
                <a:latin typeface="Arial" panose="020B0604020202020204" pitchFamily="34" charset="0"/>
                <a:cs typeface="Arial" panose="020B0604020202020204" pitchFamily="34" charset="0"/>
              </a:rPr>
              <a:t>potrebni su ulazni modeli izloženosti:</a:t>
            </a:r>
          </a:p>
          <a:p>
            <a:r>
              <a:rPr lang="hr-HR" dirty="0">
                <a:latin typeface="Arial" panose="020B0604020202020204" pitchFamily="34" charset="0"/>
                <a:cs typeface="Arial" panose="020B0604020202020204" pitchFamily="34" charset="0"/>
              </a:rPr>
              <a:t>model izloženosti zgrada,</a:t>
            </a:r>
          </a:p>
          <a:p>
            <a:r>
              <a:rPr lang="hr-HR" dirty="0">
                <a:latin typeface="Arial" panose="020B0604020202020204" pitchFamily="34" charset="0"/>
                <a:cs typeface="Arial" panose="020B0604020202020204" pitchFamily="34" charset="0"/>
              </a:rPr>
              <a:t>model izloženosti stanovništva,</a:t>
            </a:r>
          </a:p>
          <a:p>
            <a:r>
              <a:rPr lang="hr-HR" dirty="0">
                <a:latin typeface="Arial" panose="020B0604020202020204" pitchFamily="34" charset="0"/>
                <a:cs typeface="Arial" panose="020B0604020202020204" pitchFamily="34" charset="0"/>
              </a:rPr>
              <a:t>ekonomska izloženost.</a:t>
            </a:r>
          </a:p>
        </p:txBody>
      </p:sp>
    </p:spTree>
    <p:extLst>
      <p:ext uri="{BB962C8B-B14F-4D97-AF65-F5344CB8AC3E}">
        <p14:creationId xmlns:p14="http://schemas.microsoft.com/office/powerpoint/2010/main" val="6029492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9|2.9"/>
</p:tagLst>
</file>

<file path=ppt/tags/tag2.xml><?xml version="1.0" encoding="utf-8"?>
<p:tagLst xmlns:a="http://schemas.openxmlformats.org/drawingml/2006/main" xmlns:r="http://schemas.openxmlformats.org/officeDocument/2006/relationships" xmlns:p="http://schemas.openxmlformats.org/presentationml/2006/main">
  <p:tag name="TIMING" val="|19.4"/>
</p:tagLst>
</file>

<file path=ppt/tags/tag3.xml><?xml version="1.0" encoding="utf-8"?>
<p:tagLst xmlns:a="http://schemas.openxmlformats.org/drawingml/2006/main" xmlns:r="http://schemas.openxmlformats.org/officeDocument/2006/relationships" xmlns:p="http://schemas.openxmlformats.org/presentationml/2006/main">
  <p:tag name="TIMING" val="|22.7|4|9|12.9|10"/>
</p:tagLst>
</file>

<file path=ppt/tags/tag4.xml><?xml version="1.0" encoding="utf-8"?>
<p:tagLst xmlns:a="http://schemas.openxmlformats.org/drawingml/2006/main" xmlns:r="http://schemas.openxmlformats.org/officeDocument/2006/relationships" xmlns:p="http://schemas.openxmlformats.org/presentationml/2006/main">
  <p:tag name="TIMING" val="|10.6|1.4|3.2|3.1|7.1|6.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983</TotalTime>
  <Words>3443</Words>
  <Application>Microsoft Office PowerPoint</Application>
  <PresentationFormat>Widescreen</PresentationFormat>
  <Paragraphs>192</Paragraphs>
  <Slides>27</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Akzidenz Grotesk CE Roman</vt:lpstr>
      <vt:lpstr>Akzidenz Grotesk Light</vt:lpstr>
      <vt:lpstr>Arial</vt:lpstr>
      <vt:lpstr>Calibri</vt:lpstr>
      <vt:lpstr>Calibri Light</vt:lpstr>
      <vt:lpstr>Symbol</vt:lpstr>
      <vt:lpstr>Times</vt:lpstr>
      <vt:lpstr>Office Theme</vt:lpstr>
      <vt:lpstr>KARTOGRAFIJA</vt:lpstr>
      <vt:lpstr>PowerPoint Presentation</vt:lpstr>
      <vt:lpstr>PowerPoint Presentation</vt:lpstr>
      <vt:lpstr>1. Značajnost kartografije u      procjeni potresnog rizika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Jasna Kovačević</dc:creator>
  <cp:lastModifiedBy>Maja Baniček</cp:lastModifiedBy>
  <cp:revision>15</cp:revision>
  <dcterms:created xsi:type="dcterms:W3CDTF">2021-02-24T09:56:52Z</dcterms:created>
  <dcterms:modified xsi:type="dcterms:W3CDTF">2023-11-16T07:59:19Z</dcterms:modified>
</cp:coreProperties>
</file>